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721" r:id="rId2"/>
    <p:sldMasterId id="2147483734" r:id="rId3"/>
    <p:sldMasterId id="2147483747" r:id="rId4"/>
    <p:sldMasterId id="2147483760" r:id="rId5"/>
    <p:sldMasterId id="2147483765" r:id="rId6"/>
  </p:sldMasterIdLst>
  <p:notesMasterIdLst>
    <p:notesMasterId r:id="rId53"/>
  </p:notesMasterIdLst>
  <p:sldIdLst>
    <p:sldId id="325" r:id="rId7"/>
    <p:sldId id="257" r:id="rId8"/>
    <p:sldId id="311" r:id="rId9"/>
    <p:sldId id="268" r:id="rId10"/>
    <p:sldId id="271" r:id="rId11"/>
    <p:sldId id="287" r:id="rId12"/>
    <p:sldId id="312" r:id="rId13"/>
    <p:sldId id="278" r:id="rId14"/>
    <p:sldId id="279" r:id="rId15"/>
    <p:sldId id="280" r:id="rId16"/>
    <p:sldId id="281" r:id="rId17"/>
    <p:sldId id="282" r:id="rId18"/>
    <p:sldId id="283" r:id="rId19"/>
    <p:sldId id="318" r:id="rId20"/>
    <p:sldId id="284" r:id="rId21"/>
    <p:sldId id="285" r:id="rId22"/>
    <p:sldId id="313" r:id="rId23"/>
    <p:sldId id="286" r:id="rId24"/>
    <p:sldId id="288" r:id="rId25"/>
    <p:sldId id="314" r:id="rId26"/>
    <p:sldId id="289" r:id="rId27"/>
    <p:sldId id="321" r:id="rId28"/>
    <p:sldId id="290" r:id="rId29"/>
    <p:sldId id="320" r:id="rId30"/>
    <p:sldId id="291" r:id="rId31"/>
    <p:sldId id="319" r:id="rId32"/>
    <p:sldId id="293" r:id="rId33"/>
    <p:sldId id="292" r:id="rId34"/>
    <p:sldId id="315" r:id="rId35"/>
    <p:sldId id="295" r:id="rId36"/>
    <p:sldId id="322" r:id="rId37"/>
    <p:sldId id="298" r:id="rId38"/>
    <p:sldId id="316" r:id="rId39"/>
    <p:sldId id="294" r:id="rId40"/>
    <p:sldId id="323" r:id="rId41"/>
    <p:sldId id="296" r:id="rId42"/>
    <p:sldId id="317" r:id="rId43"/>
    <p:sldId id="299" r:id="rId44"/>
    <p:sldId id="324" r:id="rId45"/>
    <p:sldId id="301" r:id="rId46"/>
    <p:sldId id="302" r:id="rId47"/>
    <p:sldId id="305" r:id="rId48"/>
    <p:sldId id="306" r:id="rId49"/>
    <p:sldId id="307" r:id="rId50"/>
    <p:sldId id="308" r:id="rId51"/>
    <p:sldId id="326" r:id="rId52"/>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6T02:22:07.946"/>
    </inkml:context>
    <inkml:brush xml:id="br0">
      <inkml:brushProperty name="width" value="0.05" units="cm"/>
      <inkml:brushProperty name="height" value="0.05" units="cm"/>
    </inkml:brush>
  </inkml:definitions>
  <inkml:trace contextRef="#ctx0" brushRef="#br0">598 2625 24575,'0'0'0,"1"0"0,-1 0 0,1-1 0,-1 1 0,1 0 0,-1 0 0,1 0 0,-1-1 0,1 1 0,-1 0 0,0-1 0,1 1 0,-1 0 0,1-1 0,-1 1 0,0 0 0,1-1 0,-1 1 0,0-1 0,0 1 0,1-1 0,-1 1 0,0 0 0,0-1 0,0 1 0,1-1 0,-1 1 0,0-1 0,0 1 0,0-1 0,0 0 0,0-19 0,-1 12 0,-1-1 0,0 0 0,-1 1 0,0 0 0,0-1 0,-1 1 0,0 0 0,0 1 0,-7-9 0,-54-66 0,39 52 0,-27-34 0,4-2 0,2-3 0,3-1 0,4-2 0,-51-123 0,86 182 0,-25-68 0,-25-101 0,30 85 0,14 61 0,2 0 0,1-1 0,-4-56 0,12-159 0,2 113 0,-1 110 0,1-1 0,1 1 0,2 0 0,1 0 0,2 0 0,0 1 0,2 0 0,1 1 0,1 0 0,1 1 0,2 0 0,0 1 0,2 0 0,0 2 0,2 0 0,1 1 0,0 1 0,2 1 0,0 0 0,1 2 0,1 1 0,1 1 0,38-19 0,19-4 0,2 4 0,1 3 0,92-21 0,-6 13 0,1 8 0,2 6 0,304-3 0,1002 32 0,-1140-3 0,-240 3 0,117 18 0,94 33 0,159 17 0,61-49 0,4-26 0,-197 1 0,3541 0 20,-2100 4-625,-1267 10 458,-5 43 177,43 58 495,-281-54-348,206 34-177,66 14 0,-135-20 0,-353-77 0,1-1 0,55-1 0,-73-5 0,-18 1 0,1 0 0,0 1 0,-1 1 0,30 13 0,9 1 0,-33-12 0,-1 1 0,1 1 0,-2 1 0,1 0 0,24 17 0,-40-22 0,0 0 0,0 0 0,-1 0 0,0 1 0,0 0 0,0 0 0,-1 1 0,0-1 0,0 1 0,-1 0 0,0 1 0,0-1 0,0 1 0,-1 0 0,0-1 0,-1 1 0,0 1 0,0-1 0,0 10 0,10 79 0,-5-51 0,0 53 0,-8 143-1365,1-218-5461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6T02:22:09.202"/>
    </inkml:context>
    <inkml:brush xml:id="br0">
      <inkml:brushProperty name="width" value="0.05" units="cm"/>
      <inkml:brushProperty name="height" value="0.05" units="cm"/>
    </inkml:brush>
  </inkml:definitions>
  <inkml:trace contextRef="#ctx0" brushRef="#br0">2 117 24575,'0'27'0,"-1"-3"0,1-1 0,1 1 0,8 38 0,-7-55 0,0 1 0,0-1 0,1 0 0,0 0 0,0 0 0,1 0 0,0-1 0,0 0 0,1 1 0,-1-2 0,1 1 0,1 0 0,-1-1 0,1 0 0,10 7 0,-12-9 0,1 0 0,-1-1 0,0 0 0,1 0 0,-1-1 0,1 1 0,-1-1 0,1 0 0,0 0 0,0 0 0,-1-1 0,1 1 0,0-1 0,0-1 0,8 0 0,-5-1 0,0 0 0,0-1 0,0 1 0,0-2 0,0 1 0,0-1 0,-1 0 0,10-8 0,-4 3 0,-1-1 0,-1-1 0,0 0 0,0 0 0,-1-1 0,0-1 0,-1 1 0,-1-1 0,11-22 0,-9 7 14,-1 0-1,9-54 0,-5 19-1418,-6 34-5421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16T02:22:12.842"/>
    </inkml:context>
    <inkml:brush xml:id="br0">
      <inkml:brushProperty name="width" value="0.05" units="cm"/>
      <inkml:brushProperty name="height" value="0.05" units="cm"/>
    </inkml:brush>
  </inkml:definitions>
  <inkml:trace contextRef="#ctx0" brushRef="#br0">1 1 24575,'5'0'0,"5"0"0,7 0 0,4 4 0,-1 7 0,1 1 0,5 3 0,-1 3 0,-5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D9677-0E7E-43DB-B901-C00D77B81FEF}" type="datetimeFigureOut">
              <a:rPr lang="zh-CN" altLang="en-US" smtClean="0"/>
              <a:t>2023/6/2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659C3-D250-4856-9290-18353F54FDF4}" type="slidenum">
              <a:rPr lang="zh-CN" altLang="en-US" smtClean="0"/>
              <a:t>‹#›</a:t>
            </a:fld>
            <a:endParaRPr lang="zh-CN" altLang="en-US"/>
          </a:p>
        </p:txBody>
      </p:sp>
    </p:spTree>
    <p:extLst>
      <p:ext uri="{BB962C8B-B14F-4D97-AF65-F5344CB8AC3E}">
        <p14:creationId xmlns:p14="http://schemas.microsoft.com/office/powerpoint/2010/main" val="3258588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fld id="{89FCC252-D4C3-4FF3-B4EE-85DF87283169}" type="datetimeFigureOut">
              <a:rPr lang="zh-CN" altLang="en-US" smtClean="0"/>
              <a:t>2023/6/2</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19ED747C-6B91-4FC4-8938-22285FA4418A}" type="slidenum">
              <a:rPr lang="zh-CN" altLang="en-US" smtClean="0"/>
              <a:t>‹#›</a:t>
            </a:fld>
            <a:endParaRPr lang="zh-CN" altLang="en-US"/>
          </a:p>
        </p:txBody>
      </p:sp>
    </p:spTree>
    <p:extLst>
      <p:ext uri="{BB962C8B-B14F-4D97-AF65-F5344CB8AC3E}">
        <p14:creationId xmlns:p14="http://schemas.microsoft.com/office/powerpoint/2010/main" val="376631955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19ED747C-6B91-4FC4-8938-22285FA4418A}" type="slidenum">
              <a:rPr lang="zh-CN" altLang="en-US" smtClean="0"/>
              <a:t>‹#›</a:t>
            </a:fld>
            <a:endParaRPr lang="zh-CN" altLang="en-US"/>
          </a:p>
        </p:txBody>
      </p:sp>
      <p:sp>
        <p:nvSpPr>
          <p:cNvPr id="7" name="日期占位符 1"/>
          <p:cNvSpPr>
            <a:spLocks noGrp="1"/>
          </p:cNvSpPr>
          <p:nvPr>
            <p:ph type="dt" idx="11"/>
          </p:nvPr>
        </p:nvSpPr>
        <p:spPr/>
        <p:txBody>
          <a:bodyPr/>
          <a:lstStyle/>
          <a:p>
            <a:fld id="{89FCC252-D4C3-4FF3-B4EE-85DF87283169}" type="datetimeFigureOut">
              <a:rPr lang="zh-CN" altLang="en-US" smtClean="0"/>
              <a:t>2023/6/2</a:t>
            </a:fld>
            <a:endParaRPr lang="zh-CN" altLang="en-US"/>
          </a:p>
        </p:txBody>
      </p:sp>
      <p:sp>
        <p:nvSpPr>
          <p:cNvPr id="8" name="页脚占位符 2"/>
          <p:cNvSpPr>
            <a:spLocks noGrp="1"/>
          </p:cNvSpPr>
          <p:nvPr>
            <p:ph type="ftr" idx="12"/>
          </p:nvPr>
        </p:nvSpPr>
        <p:spPr/>
        <p:txBody>
          <a:bodyPr/>
          <a:lstStyle/>
          <a:p>
            <a:endParaRPr lang="zh-CN" altLang="en-US"/>
          </a:p>
        </p:txBody>
      </p:sp>
    </p:spTree>
    <p:extLst>
      <p:ext uri="{BB962C8B-B14F-4D97-AF65-F5344CB8AC3E}">
        <p14:creationId xmlns:p14="http://schemas.microsoft.com/office/powerpoint/2010/main" val="83612837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080740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3133686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2205629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1059090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3551068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96303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15024718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13699253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1884663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89FCC252-D4C3-4FF3-B4EE-85DF87283169}" type="datetimeFigureOut">
              <a:rPr lang="zh-CN" altLang="en-US" smtClean="0"/>
              <a:t>2023/6/2</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19ED747C-6B91-4FC4-8938-22285FA4418A}" type="slidenum">
              <a:rPr lang="zh-CN" altLang="en-US" smtClean="0"/>
              <a:t>‹#›</a:t>
            </a:fld>
            <a:endParaRPr lang="zh-CN" altLang="en-US"/>
          </a:p>
        </p:txBody>
      </p:sp>
    </p:spTree>
    <p:extLst>
      <p:ext uri="{BB962C8B-B14F-4D97-AF65-F5344CB8AC3E}">
        <p14:creationId xmlns:p14="http://schemas.microsoft.com/office/powerpoint/2010/main" val="3420595138"/>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42582108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3454492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4787474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545434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20593068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14477124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3832005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181494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25088883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4293095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fld id="{89FCC252-D4C3-4FF3-B4EE-85DF87283169}" type="datetimeFigureOut">
              <a:rPr lang="zh-CN" altLang="en-US" smtClean="0"/>
              <a:t>2023/6/2</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19ED747C-6B91-4FC4-8938-22285FA4418A}" type="slidenum">
              <a:rPr lang="zh-CN" altLang="en-US" smtClean="0"/>
              <a:t>‹#›</a:t>
            </a:fld>
            <a:endParaRPr lang="zh-CN" altLang="en-US"/>
          </a:p>
        </p:txBody>
      </p:sp>
    </p:spTree>
    <p:extLst>
      <p:ext uri="{BB962C8B-B14F-4D97-AF65-F5344CB8AC3E}">
        <p14:creationId xmlns:p14="http://schemas.microsoft.com/office/powerpoint/2010/main" val="3808593119"/>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26600025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2403509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1266271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33624735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93564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0200945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1463558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3230885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19459938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679707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fld id="{89FCC252-D4C3-4FF3-B4EE-85DF87283169}" type="datetimeFigureOut">
              <a:rPr lang="zh-CN" altLang="en-US" smtClean="0"/>
              <a:t>2023/6/2</a:t>
            </a:fld>
            <a:endParaRPr lang="zh-CN" altLang="en-US"/>
          </a:p>
        </p:txBody>
      </p:sp>
      <p:sp>
        <p:nvSpPr>
          <p:cNvPr id="5" name="页脚占位符 3"/>
          <p:cNvSpPr>
            <a:spLocks noGrp="1"/>
          </p:cNvSpPr>
          <p:nvPr>
            <p:ph type="ftr" idx="11"/>
          </p:nvPr>
        </p:nvSpPr>
        <p:spPr/>
        <p:txBody>
          <a:bodyPr/>
          <a:lstStyle/>
          <a:p>
            <a:endParaRPr lang="zh-CN" altLang="en-US"/>
          </a:p>
        </p:txBody>
      </p:sp>
      <p:sp>
        <p:nvSpPr>
          <p:cNvPr id="6" name="灯片编号占位符 4"/>
          <p:cNvSpPr>
            <a:spLocks noGrp="1"/>
          </p:cNvSpPr>
          <p:nvPr>
            <p:ph type="sldNum" idx="12"/>
          </p:nvPr>
        </p:nvSpPr>
        <p:spPr/>
        <p:txBody>
          <a:bodyPr/>
          <a:lstStyle/>
          <a:p>
            <a:fld id="{19ED747C-6B91-4FC4-8938-22285FA4418A}" type="slidenum">
              <a:rPr lang="zh-CN" altLang="en-US" smtClean="0"/>
              <a:t>‹#›</a:t>
            </a:fld>
            <a:endParaRPr lang="zh-CN" altLang="en-US"/>
          </a:p>
        </p:txBody>
      </p:sp>
    </p:spTree>
    <p:extLst>
      <p:ext uri="{BB962C8B-B14F-4D97-AF65-F5344CB8AC3E}">
        <p14:creationId xmlns:p14="http://schemas.microsoft.com/office/powerpoint/2010/main" val="1169209417"/>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4249256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11951922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17382463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2400103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16141562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13759557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520850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2209326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34974966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29626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89FCC252-D4C3-4FF3-B4EE-85DF87283169}" type="datetimeFigureOut">
              <a:rPr lang="zh-CN" altLang="en-US" smtClean="0"/>
              <a:t>2023/6/2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19ED747C-6B91-4FC4-8938-22285FA4418A}" type="slidenum">
              <a:rPr lang="zh-CN" altLang="en-US" smtClean="0"/>
              <a:t>‹#›</a:t>
            </a:fld>
            <a:endParaRPr lang="zh-CN" altLang="en-US"/>
          </a:p>
        </p:txBody>
      </p:sp>
    </p:spTree>
    <p:extLst>
      <p:ext uri="{BB962C8B-B14F-4D97-AF65-F5344CB8AC3E}">
        <p14:creationId xmlns:p14="http://schemas.microsoft.com/office/powerpoint/2010/main" val="1860396855"/>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33705515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6231685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226317151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394986374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211599837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52551896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393149068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55274716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3517386373"/>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318193771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89FCC252-D4C3-4FF3-B4EE-85DF87283169}" type="datetimeFigureOut">
              <a:rPr lang="zh-CN" altLang="en-US" smtClean="0"/>
              <a:t>2023/6/2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19ED747C-6B91-4FC4-8938-22285FA4418A}" type="slidenum">
              <a:rPr lang="zh-CN" altLang="en-US" smtClean="0"/>
              <a:t>‹#›</a:t>
            </a:fld>
            <a:endParaRPr lang="zh-CN" altLang="en-US"/>
          </a:p>
        </p:txBody>
      </p:sp>
    </p:spTree>
    <p:extLst>
      <p:ext uri="{BB962C8B-B14F-4D97-AF65-F5344CB8AC3E}">
        <p14:creationId xmlns:p14="http://schemas.microsoft.com/office/powerpoint/2010/main" val="1637312152"/>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312689260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296707177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04753001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425880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89FCC252-D4C3-4FF3-B4EE-85DF87283169}" type="datetimeFigureOut">
              <a:rPr lang="zh-CN" altLang="en-US" smtClean="0"/>
              <a:t>2023/6/2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19ED747C-6B91-4FC4-8938-22285FA4418A}" type="slidenum">
              <a:rPr lang="zh-CN" altLang="en-US" smtClean="0"/>
              <a:t>‹#›</a:t>
            </a:fld>
            <a:endParaRPr lang="zh-CN" altLang="en-US"/>
          </a:p>
        </p:txBody>
      </p:sp>
    </p:spTree>
    <p:extLst>
      <p:ext uri="{BB962C8B-B14F-4D97-AF65-F5344CB8AC3E}">
        <p14:creationId xmlns:p14="http://schemas.microsoft.com/office/powerpoint/2010/main" val="202120067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89FCC252-D4C3-4FF3-B4EE-85DF87283169}" type="datetimeFigureOut">
              <a:rPr lang="zh-CN" altLang="en-US" smtClean="0"/>
              <a:t>2023/6/2</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19ED747C-6B91-4FC4-8938-22285FA4418A}" type="slidenum">
              <a:rPr lang="zh-CN" altLang="en-US" smtClean="0"/>
              <a:t>‹#›</a:t>
            </a:fld>
            <a:endParaRPr lang="zh-CN" altLang="en-US"/>
          </a:p>
        </p:txBody>
      </p:sp>
    </p:spTree>
    <p:extLst>
      <p:ext uri="{BB962C8B-B14F-4D97-AF65-F5344CB8AC3E}">
        <p14:creationId xmlns:p14="http://schemas.microsoft.com/office/powerpoint/2010/main" val="13798049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89FCC252-D4C3-4FF3-B4EE-85DF87283169}" type="datetimeFigureOut">
              <a:rPr lang="zh-CN" altLang="en-US" smtClean="0"/>
              <a:t>2023/6/2</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19ED747C-6B91-4FC4-8938-22285FA4418A}" type="slidenum">
              <a:rPr lang="zh-CN" altLang="en-US" smtClean="0"/>
              <a:t>‹#›</a:t>
            </a:fld>
            <a:endParaRPr lang="zh-CN" altLang="en-US"/>
          </a:p>
        </p:txBody>
      </p:sp>
    </p:spTree>
    <p:extLst>
      <p:ext uri="{BB962C8B-B14F-4D97-AF65-F5344CB8AC3E}">
        <p14:creationId xmlns:p14="http://schemas.microsoft.com/office/powerpoint/2010/main" val="95290561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fld id="{89FCC252-D4C3-4FF3-B4EE-85DF87283169}" type="datetimeFigureOut">
              <a:rPr lang="zh-CN" altLang="en-US" smtClean="0"/>
              <a:t>2023/6/2</a:t>
            </a:fld>
            <a:endParaRPr lang="zh-CN" altLang="en-US"/>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ltLang="en-US"/>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19ED747C-6B91-4FC4-8938-22285FA4418A}" type="slidenum">
              <a:rPr lang="zh-CN" altLang="en-US" smtClean="0"/>
              <a:t>‹#›</a:t>
            </a:fld>
            <a:endParaRPr lang="zh-CN" altLang="en-US"/>
          </a:p>
        </p:txBody>
      </p:sp>
    </p:spTree>
    <p:extLst>
      <p:ext uri="{BB962C8B-B14F-4D97-AF65-F5344CB8AC3E}">
        <p14:creationId xmlns:p14="http://schemas.microsoft.com/office/powerpoint/2010/main" val="7739442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ransition/>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315650691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2683298130"/>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318000945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625007849"/>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1565316891"/>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61.png"/><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3.xml"/><Relationship Id="rId5" Type="http://schemas.openxmlformats.org/officeDocument/2006/relationships/image" Target="../media/image150.png"/><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337640"/>
            <a:ext cx="10945216" cy="864096"/>
          </a:xfrm>
        </p:spPr>
        <p:txBody>
          <a:bodyPr vert="horz" wrap="square" lIns="121920" tIns="60960" rIns="121920" bIns="60960" numCol="1" anchor="t" anchorCtr="0"/>
          <a:lstStyle/>
          <a:p>
            <a:pPr lvl="0" algn="ctr"/>
            <a:r>
              <a:rPr lang="zh-CN" altLang="en-US" sz="4800" dirty="0">
                <a:solidFill>
                  <a:srgbClr val="254061"/>
                </a:solidFill>
                <a:effectLst>
                  <a:outerShdw blurRad="38100" dist="38100" dir="2700000" algn="tl">
                    <a:srgbClr val="000000">
                      <a:alpha val="43137"/>
                    </a:srgbClr>
                  </a:outerShdw>
                </a:effectLst>
                <a:latin typeface="微软雅黑"/>
                <a:ea typeface="微软雅黑"/>
              </a:rPr>
              <a:t>动态内存管理代码分析</a:t>
            </a: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6/2/2023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
        <p:nvSpPr>
          <p:cNvPr id="9" name="副标题 2">
            <a:extLst>
              <a:ext uri="{FF2B5EF4-FFF2-40B4-BE49-F238E27FC236}">
                <a16:creationId xmlns:a16="http://schemas.microsoft.com/office/drawing/2014/main" id="{BA95140D-CAF6-4DC4-710B-4215D061643E}"/>
              </a:ext>
            </a:extLst>
          </p:cNvPr>
          <p:cNvSpPr txBox="1">
            <a:spLocks/>
          </p:cNvSpPr>
          <p:nvPr/>
        </p:nvSpPr>
        <p:spPr>
          <a:xfrm>
            <a:off x="7096664" y="2430923"/>
            <a:ext cx="4377581" cy="1125131"/>
          </a:xfrm>
          <a:prstGeom prst="rect">
            <a:avLst/>
          </a:prstGeom>
          <a:noFill/>
          <a:ln>
            <a:noFill/>
          </a:ln>
        </p:spPr>
        <p:txBody>
          <a:bodyPr vert="horz" wrap="square" lIns="91440" tIns="45720" rIns="91440" bIns="45720" numCol="1" anchor="b" anchorCtr="0"/>
          <a:lstStyle>
            <a:lvl1pPr marL="0" lvl="0" indent="0" algn="l">
              <a:spcBef>
                <a:spcPct val="20000"/>
              </a:spcBef>
              <a:spcAft>
                <a:spcPct val="0"/>
              </a:spcAft>
              <a:buFont typeface="Arial" charset="0"/>
              <a:buNone/>
              <a:defRPr sz="2667">
                <a:solidFill>
                  <a:schemeClr val="tx1"/>
                </a:solidFill>
                <a:latin typeface="Calibri"/>
                <a:ea typeface="宋体"/>
              </a:defRPr>
            </a:lvl1pPr>
            <a:lvl2pPr marL="609585" lvl="1" indent="0" algn="l">
              <a:spcBef>
                <a:spcPct val="20000"/>
              </a:spcBef>
              <a:spcAft>
                <a:spcPct val="0"/>
              </a:spcAft>
              <a:buFont typeface="Arial" charset="0"/>
              <a:buNone/>
              <a:defRPr sz="2400">
                <a:solidFill>
                  <a:schemeClr val="tx1"/>
                </a:solidFill>
                <a:latin typeface="Calibri"/>
                <a:ea typeface="宋体"/>
              </a:defRPr>
            </a:lvl2pPr>
            <a:lvl3pPr marL="1219170" lvl="2" indent="0" algn="l">
              <a:spcBef>
                <a:spcPct val="20000"/>
              </a:spcBef>
              <a:spcAft>
                <a:spcPct val="0"/>
              </a:spcAft>
              <a:buFont typeface="Arial" charset="0"/>
              <a:buNone/>
              <a:defRPr sz="2133">
                <a:solidFill>
                  <a:schemeClr val="tx1"/>
                </a:solidFill>
                <a:latin typeface="Calibri"/>
                <a:ea typeface="宋体"/>
              </a:defRPr>
            </a:lvl3pPr>
            <a:lvl4pPr marL="1828754" lvl="3" indent="0" algn="l">
              <a:spcBef>
                <a:spcPct val="20000"/>
              </a:spcBef>
              <a:spcAft>
                <a:spcPct val="0"/>
              </a:spcAft>
              <a:buFont typeface="Arial" charset="0"/>
              <a:buNone/>
              <a:defRPr sz="1867">
                <a:solidFill>
                  <a:schemeClr val="tx1"/>
                </a:solidFill>
                <a:latin typeface="Calibri"/>
                <a:ea typeface="宋体"/>
              </a:defRPr>
            </a:lvl4pPr>
            <a:lvl5pPr marL="2438339" lvl="4" indent="0" algn="l">
              <a:spcBef>
                <a:spcPct val="20000"/>
              </a:spcBef>
              <a:spcAft>
                <a:spcPct val="0"/>
              </a:spcAft>
              <a:buFont typeface="Arial" charset="0"/>
              <a:buNone/>
              <a:defRPr sz="1867">
                <a:solidFill>
                  <a:schemeClr val="tx1"/>
                </a:solidFill>
                <a:latin typeface="Calibri"/>
                <a:ea typeface="宋体"/>
              </a:defRPr>
            </a:lvl5pPr>
            <a:lvl6pPr marL="3047924" lvl="5" indent="0" algn="l">
              <a:spcBef>
                <a:spcPct val="20000"/>
              </a:spcBef>
              <a:spcAft>
                <a:spcPct val="0"/>
              </a:spcAft>
              <a:buFont typeface="Arial" charset="0"/>
              <a:buNone/>
              <a:defRPr sz="1867">
                <a:solidFill>
                  <a:schemeClr val="tx1"/>
                </a:solidFill>
                <a:latin typeface="Calibri"/>
                <a:ea typeface="宋体"/>
              </a:defRPr>
            </a:lvl6pPr>
            <a:lvl7pPr marL="3657509" lvl="6" indent="0" algn="l">
              <a:spcBef>
                <a:spcPct val="20000"/>
              </a:spcBef>
              <a:spcAft>
                <a:spcPct val="0"/>
              </a:spcAft>
              <a:buFont typeface="Arial" charset="0"/>
              <a:buNone/>
              <a:defRPr sz="1867">
                <a:solidFill>
                  <a:schemeClr val="tx1"/>
                </a:solidFill>
                <a:latin typeface="Calibri"/>
                <a:ea typeface="宋体"/>
              </a:defRPr>
            </a:lvl7pPr>
            <a:lvl8pPr marL="4267093" lvl="7" indent="0" algn="l">
              <a:spcBef>
                <a:spcPct val="20000"/>
              </a:spcBef>
              <a:spcAft>
                <a:spcPct val="0"/>
              </a:spcAft>
              <a:buFont typeface="Arial" charset="0"/>
              <a:buNone/>
              <a:defRPr sz="1867">
                <a:solidFill>
                  <a:schemeClr val="tx1"/>
                </a:solidFill>
                <a:latin typeface="Calibri"/>
                <a:ea typeface="宋体"/>
              </a:defRPr>
            </a:lvl8pPr>
            <a:lvl9pPr marL="4876678" lvl="8" indent="0" algn="l">
              <a:spcBef>
                <a:spcPct val="20000"/>
              </a:spcBef>
              <a:spcAft>
                <a:spcPct val="0"/>
              </a:spcAft>
              <a:buFont typeface="Arial" charset="0"/>
              <a:buNone/>
              <a:defRPr sz="1867">
                <a:solidFill>
                  <a:schemeClr val="tx1"/>
                </a:solidFill>
                <a:latin typeface="Calibri"/>
                <a:ea typeface="宋体"/>
              </a:defRPr>
            </a:lvl9pPr>
          </a:lstStyle>
          <a:p>
            <a:pPr fontAlgn="auto"/>
            <a:r>
              <a:rPr lang="zh-CN" altLang="en-US" kern="0"/>
              <a:t>组长</a:t>
            </a:r>
            <a:r>
              <a:rPr lang="en-US" altLang="zh-CN" kern="0"/>
              <a:t>:</a:t>
            </a:r>
            <a:r>
              <a:rPr lang="zh-CN" altLang="en-US" kern="0"/>
              <a:t>林依铖</a:t>
            </a:r>
            <a:endParaRPr lang="en-US" altLang="zh-CN" kern="0"/>
          </a:p>
          <a:p>
            <a:pPr fontAlgn="auto"/>
            <a:r>
              <a:rPr lang="zh-CN" altLang="en-US" kern="0"/>
              <a:t>组员</a:t>
            </a:r>
            <a:r>
              <a:rPr lang="en-US" altLang="zh-CN" kern="0"/>
              <a:t>:</a:t>
            </a:r>
            <a:r>
              <a:rPr lang="zh-CN" altLang="en-US" kern="0"/>
              <a:t>李昱伯   龚普阳  林昊</a:t>
            </a:r>
          </a:p>
        </p:txBody>
      </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193B7-C27E-50AC-5AEC-295E45E06743}"/>
              </a:ext>
            </a:extLst>
          </p:cNvPr>
          <p:cNvSpPr>
            <a:spLocks noGrp="1"/>
          </p:cNvSpPr>
          <p:nvPr>
            <p:ph type="title"/>
          </p:nvPr>
        </p:nvSpPr>
        <p:spPr>
          <a:xfrm>
            <a:off x="195532" y="69010"/>
            <a:ext cx="4537494" cy="733805"/>
          </a:xfrm>
        </p:spPr>
        <p:txBody>
          <a:bodyPr/>
          <a:lstStyle/>
          <a:p>
            <a:pPr algn="ctr"/>
            <a:r>
              <a:rPr lang="zh-CN" altLang="en-US" sz="3600" b="1" dirty="0"/>
              <a:t>内存池头信息结构体</a:t>
            </a:r>
          </a:p>
        </p:txBody>
      </p:sp>
      <p:pic>
        <p:nvPicPr>
          <p:cNvPr id="5" name="内容占位符 4">
            <a:extLst>
              <a:ext uri="{FF2B5EF4-FFF2-40B4-BE49-F238E27FC236}">
                <a16:creationId xmlns:a16="http://schemas.microsoft.com/office/drawing/2014/main" id="{3FC61D44-132B-D6B2-72C1-70C054D722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375" y="1818554"/>
            <a:ext cx="6825611" cy="4022725"/>
          </a:xfrm>
        </p:spPr>
      </p:pic>
      <p:sp>
        <p:nvSpPr>
          <p:cNvPr id="7" name="文本框 6">
            <a:extLst>
              <a:ext uri="{FF2B5EF4-FFF2-40B4-BE49-F238E27FC236}">
                <a16:creationId xmlns:a16="http://schemas.microsoft.com/office/drawing/2014/main" id="{C6C6AF39-DF4E-CC00-67F5-FBB3DB33040A}"/>
              </a:ext>
            </a:extLst>
          </p:cNvPr>
          <p:cNvSpPr txBox="1"/>
          <p:nvPr/>
        </p:nvSpPr>
        <p:spPr>
          <a:xfrm>
            <a:off x="7897091" y="1967345"/>
            <a:ext cx="3362036" cy="397031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其次是内存池信息头结构体，即</a:t>
            </a:r>
            <a:r>
              <a:rPr kumimoji="0" lang="en-US" altLang="zh-CN" sz="1800" b="0" i="0" u="none" strike="noStrike" kern="1200" cap="none" spc="0" normalizeH="0" baseline="0" noProof="0" dirty="0" err="1">
                <a:ln>
                  <a:noFill/>
                </a:ln>
                <a:solidFill>
                  <a:srgbClr val="000000"/>
                </a:solidFill>
                <a:effectLst/>
                <a:uLnTx/>
                <a:uFillTx/>
                <a:latin typeface="Calibri" panose="020F0502020204030204"/>
                <a:ea typeface="宋体" panose="02010600030101010101" pitchFamily="2" charset="-122"/>
                <a:cs typeface="+mn-cs"/>
              </a:rPr>
              <a:t>OsMemPoolHead</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a:t>
            </a:r>
            <a:endPar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Info</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是内存池信息类型，记录内存池信息。</a:t>
            </a:r>
            <a:endPar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err="1">
                <a:ln>
                  <a:noFill/>
                </a:ln>
                <a:solidFill>
                  <a:srgbClr val="000000"/>
                </a:solidFill>
                <a:effectLst/>
                <a:uLnTx/>
                <a:uFillTx/>
                <a:latin typeface="Calibri" panose="020F0502020204030204"/>
                <a:ea typeface="宋体" panose="02010600030101010101" pitchFamily="2" charset="-122"/>
                <a:cs typeface="+mn-cs"/>
              </a:rPr>
              <a:t>freeListBitmap</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是空闲位图，是</a:t>
            </a:r>
            <a:r>
              <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TLSF</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算法的一二级表示，是长度为</a:t>
            </a:r>
            <a:r>
              <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7</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的整形数组。</a:t>
            </a:r>
            <a:endPar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err="1">
                <a:ln>
                  <a:noFill/>
                </a:ln>
                <a:solidFill>
                  <a:srgbClr val="000000"/>
                </a:solidFill>
                <a:effectLst/>
                <a:uLnTx/>
                <a:uFillTx/>
                <a:latin typeface="Calibri" panose="020F0502020204030204"/>
                <a:ea typeface="宋体" panose="02010600030101010101" pitchFamily="2" charset="-122"/>
                <a:cs typeface="+mn-cs"/>
              </a:rPr>
              <a:t>freeList</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是空闲节点链表数组，大小为</a:t>
            </a:r>
            <a:r>
              <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224</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个，即每个</a:t>
            </a:r>
            <a:r>
              <a:rPr kumimoji="0" lang="en-US" altLang="zh-CN" sz="1800" b="0" i="0" u="none" strike="noStrike" kern="1200" cap="none" spc="0" normalizeH="0" baseline="0" noProof="0" dirty="0" err="1">
                <a:ln>
                  <a:noFill/>
                </a:ln>
                <a:solidFill>
                  <a:srgbClr val="000000"/>
                </a:solidFill>
                <a:effectLst/>
                <a:uLnTx/>
                <a:uFillTx/>
                <a:latin typeface="Calibri" panose="020F0502020204030204"/>
                <a:ea typeface="宋体" panose="02010600030101010101" pitchFamily="2" charset="-122"/>
                <a:cs typeface="+mn-cs"/>
              </a:rPr>
              <a:t>freeListBitmap</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等级对应一个空闲节点链表。</a:t>
            </a:r>
            <a:endPar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spinlock</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是自旋锁。</a:t>
            </a:r>
            <a:endPar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err="1">
                <a:ln>
                  <a:noFill/>
                </a:ln>
                <a:solidFill>
                  <a:srgbClr val="000000"/>
                </a:solidFill>
                <a:effectLst/>
                <a:uLnTx/>
                <a:uFillTx/>
                <a:latin typeface="Calibri" panose="020F0502020204030204"/>
                <a:ea typeface="宋体" panose="02010600030101010101" pitchFamily="2" charset="-122"/>
                <a:cs typeface="+mn-cs"/>
              </a:rPr>
              <a:t>Nextpool</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指向下一个内存池的头信息节点。</a:t>
            </a:r>
            <a:endPar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71070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0D6E6-7D39-B06F-6023-C0F1599CB743}"/>
              </a:ext>
            </a:extLst>
          </p:cNvPr>
          <p:cNvSpPr>
            <a:spLocks noGrp="1"/>
          </p:cNvSpPr>
          <p:nvPr>
            <p:ph type="title"/>
          </p:nvPr>
        </p:nvSpPr>
        <p:spPr>
          <a:xfrm>
            <a:off x="103516" y="80513"/>
            <a:ext cx="3858883" cy="739556"/>
          </a:xfrm>
        </p:spPr>
        <p:txBody>
          <a:bodyPr/>
          <a:lstStyle/>
          <a:p>
            <a:pPr algn="ctr"/>
            <a:r>
              <a:rPr lang="zh-CN" altLang="en-US" sz="3600" b="1" dirty="0"/>
              <a:t>空闲节点结构体</a:t>
            </a:r>
          </a:p>
        </p:txBody>
      </p:sp>
      <p:pic>
        <p:nvPicPr>
          <p:cNvPr id="5" name="内容占位符 4">
            <a:extLst>
              <a:ext uri="{FF2B5EF4-FFF2-40B4-BE49-F238E27FC236}">
                <a16:creationId xmlns:a16="http://schemas.microsoft.com/office/drawing/2014/main" id="{7CA63161-555F-C79F-1FF8-6022362C25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79" y="1872886"/>
            <a:ext cx="7392041" cy="1752752"/>
          </a:xfrm>
        </p:spPr>
      </p:pic>
      <p:sp>
        <p:nvSpPr>
          <p:cNvPr id="6" name="文本框 5">
            <a:extLst>
              <a:ext uri="{FF2B5EF4-FFF2-40B4-BE49-F238E27FC236}">
                <a16:creationId xmlns:a16="http://schemas.microsoft.com/office/drawing/2014/main" id="{D9095492-C51C-B349-5FDA-244E1F924D7F}"/>
              </a:ext>
            </a:extLst>
          </p:cNvPr>
          <p:cNvSpPr txBox="1"/>
          <p:nvPr/>
        </p:nvSpPr>
        <p:spPr>
          <a:xfrm>
            <a:off x="2399979" y="3814618"/>
            <a:ext cx="7392041"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Header</a:t>
            </a:r>
            <a:r>
              <a:rPr lang="zh-CN" altLang="en-US" dirty="0"/>
              <a:t>是</a:t>
            </a:r>
            <a:r>
              <a:rPr lang="en-US" altLang="zh-CN" dirty="0" err="1"/>
              <a:t>OsMemNodeHead</a:t>
            </a:r>
            <a:r>
              <a:rPr lang="zh-CN" altLang="en-US" dirty="0"/>
              <a:t>类型，节点内容在</a:t>
            </a:r>
            <a:r>
              <a:rPr lang="en-US" altLang="zh-CN" dirty="0" err="1"/>
              <a:t>OsMemNodeHead</a:t>
            </a:r>
            <a:r>
              <a:rPr lang="zh-CN" altLang="en-US" dirty="0"/>
              <a:t>中。</a:t>
            </a:r>
            <a:endParaRPr lang="en-US" altLang="zh-CN" dirty="0"/>
          </a:p>
          <a:p>
            <a:pPr marL="285750" indent="-285750">
              <a:buFont typeface="Wingdings" panose="05000000000000000000" pitchFamily="2" charset="2"/>
              <a:buChar char="l"/>
            </a:pPr>
            <a:r>
              <a:rPr lang="en-US" altLang="zh-CN" dirty="0" err="1"/>
              <a:t>prev</a:t>
            </a:r>
            <a:r>
              <a:rPr lang="zh-CN" altLang="en-US" dirty="0"/>
              <a:t>，</a:t>
            </a:r>
            <a:r>
              <a:rPr lang="en-US" altLang="zh-CN" dirty="0"/>
              <a:t>next</a:t>
            </a:r>
            <a:r>
              <a:rPr lang="zh-CN" altLang="en-US" dirty="0"/>
              <a:t>指向前一个和后一个空闲节点。</a:t>
            </a:r>
          </a:p>
        </p:txBody>
      </p:sp>
    </p:spTree>
    <p:extLst>
      <p:ext uri="{BB962C8B-B14F-4D97-AF65-F5344CB8AC3E}">
        <p14:creationId xmlns:p14="http://schemas.microsoft.com/office/powerpoint/2010/main" val="16295194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B32C2-EB4D-0509-649F-77ADCBBD41F5}"/>
              </a:ext>
            </a:extLst>
          </p:cNvPr>
          <p:cNvSpPr>
            <a:spLocks noGrp="1"/>
          </p:cNvSpPr>
          <p:nvPr>
            <p:ph type="title"/>
          </p:nvPr>
        </p:nvSpPr>
        <p:spPr>
          <a:xfrm>
            <a:off x="97765" y="97766"/>
            <a:ext cx="4163683" cy="728054"/>
          </a:xfrm>
        </p:spPr>
        <p:txBody>
          <a:bodyPr/>
          <a:lstStyle/>
          <a:p>
            <a:pPr algn="ctr"/>
            <a:r>
              <a:rPr lang="zh-CN" altLang="en-US" sz="3600" b="1" dirty="0"/>
              <a:t>内存池节点结构体</a:t>
            </a:r>
          </a:p>
        </p:txBody>
      </p:sp>
      <p:pic>
        <p:nvPicPr>
          <p:cNvPr id="9" name="内容占位符 8">
            <a:extLst>
              <a:ext uri="{FF2B5EF4-FFF2-40B4-BE49-F238E27FC236}">
                <a16:creationId xmlns:a16="http://schemas.microsoft.com/office/drawing/2014/main" id="{4975191A-5294-3C86-BF81-7983C0CC15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52" y="1853432"/>
            <a:ext cx="7897928" cy="3682862"/>
          </a:xfrm>
        </p:spPr>
      </p:pic>
      <p:sp>
        <p:nvSpPr>
          <p:cNvPr id="6" name="文本框 5">
            <a:extLst>
              <a:ext uri="{FF2B5EF4-FFF2-40B4-BE49-F238E27FC236}">
                <a16:creationId xmlns:a16="http://schemas.microsoft.com/office/drawing/2014/main" id="{0A32651D-A6E5-3157-ADDF-F469A736BF10}"/>
              </a:ext>
            </a:extLst>
          </p:cNvPr>
          <p:cNvSpPr txBox="1"/>
          <p:nvPr/>
        </p:nvSpPr>
        <p:spPr>
          <a:xfrm>
            <a:off x="8081818" y="1939636"/>
            <a:ext cx="3620655" cy="3970318"/>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内存池节点即</a:t>
            </a:r>
            <a:r>
              <a:rPr lang="en-US" altLang="zh-CN" dirty="0" err="1"/>
              <a:t>OsMemNodeHead</a:t>
            </a:r>
            <a:r>
              <a:rPr lang="zh-CN" altLang="en-US" dirty="0"/>
              <a:t>是非常关键的结构体，动态内存的许多功能实现和管理都是通过这个结构体实现。</a:t>
            </a:r>
            <a:endParaRPr lang="en-US" altLang="zh-CN" dirty="0"/>
          </a:p>
          <a:p>
            <a:pPr marL="285750" indent="-285750">
              <a:buFont typeface="Wingdings" panose="05000000000000000000" pitchFamily="2" charset="2"/>
              <a:buChar char="l"/>
            </a:pPr>
            <a:r>
              <a:rPr lang="en-US" altLang="zh-CN" dirty="0"/>
              <a:t>magic</a:t>
            </a:r>
            <a:r>
              <a:rPr lang="zh-CN" altLang="en-US" dirty="0"/>
              <a:t>是魔法数字，存在意义是防止越界，当使用了大于申请内存时会导致紧挨着的内存块的魔法数字被修改，从而判定为内存溢出。</a:t>
            </a:r>
            <a:endParaRPr lang="en-US" altLang="zh-CN" dirty="0"/>
          </a:p>
          <a:p>
            <a:pPr marL="285750" indent="-285750">
              <a:buFont typeface="Wingdings" panose="05000000000000000000" pitchFamily="2" charset="2"/>
              <a:buChar char="l"/>
            </a:pPr>
            <a:r>
              <a:rPr lang="zh-CN" altLang="en-US" dirty="0"/>
              <a:t>联合体中的</a:t>
            </a:r>
            <a:r>
              <a:rPr lang="en-US" altLang="zh-CN" dirty="0" err="1"/>
              <a:t>prev</a:t>
            </a:r>
            <a:r>
              <a:rPr lang="zh-CN" altLang="en-US" dirty="0"/>
              <a:t>和</a:t>
            </a:r>
            <a:r>
              <a:rPr lang="en-US" altLang="zh-CN" dirty="0"/>
              <a:t>next</a:t>
            </a:r>
            <a:r>
              <a:rPr lang="zh-CN" altLang="en-US" dirty="0"/>
              <a:t>都很好理解，</a:t>
            </a:r>
            <a:r>
              <a:rPr lang="en-US" altLang="zh-CN" dirty="0" err="1"/>
              <a:t>prev</a:t>
            </a:r>
            <a:r>
              <a:rPr lang="zh-CN" altLang="en-US" dirty="0"/>
              <a:t>指向前节点的逻辑地址，这些地址是</a:t>
            </a:r>
            <a:r>
              <a:rPr lang="zh-CN" altLang="en-US" b="1" dirty="0"/>
              <a:t>连续</a:t>
            </a:r>
            <a:r>
              <a:rPr lang="zh-CN" altLang="en-US" dirty="0"/>
              <a:t>的，连续是内存块切割和合并的前提。</a:t>
            </a:r>
            <a:endParaRPr lang="en-US" altLang="zh-CN" dirty="0"/>
          </a:p>
          <a:p>
            <a:pPr marL="285750" indent="-285750">
              <a:buFont typeface="Wingdings" panose="05000000000000000000" pitchFamily="2" charset="2"/>
              <a:buChar char="l"/>
            </a:pPr>
            <a:endParaRPr lang="zh-CN" altLang="en-US" dirty="0"/>
          </a:p>
        </p:txBody>
      </p:sp>
    </p:spTree>
    <p:extLst>
      <p:ext uri="{BB962C8B-B14F-4D97-AF65-F5344CB8AC3E}">
        <p14:creationId xmlns:p14="http://schemas.microsoft.com/office/powerpoint/2010/main" val="3282798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B32C2-EB4D-0509-649F-77ADCBBD41F5}"/>
              </a:ext>
            </a:extLst>
          </p:cNvPr>
          <p:cNvSpPr>
            <a:spLocks noGrp="1"/>
          </p:cNvSpPr>
          <p:nvPr>
            <p:ph type="title"/>
          </p:nvPr>
        </p:nvSpPr>
        <p:spPr>
          <a:xfrm>
            <a:off x="224286" y="110772"/>
            <a:ext cx="5653177" cy="739556"/>
          </a:xfrm>
        </p:spPr>
        <p:txBody>
          <a:bodyPr/>
          <a:lstStyle/>
          <a:p>
            <a:pPr algn="ctr"/>
            <a:r>
              <a:rPr lang="en-US" altLang="zh-CN" sz="3600" b="1" dirty="0" err="1"/>
              <a:t>prev</a:t>
            </a:r>
            <a:r>
              <a:rPr lang="zh-CN" altLang="en-US" sz="3600" b="1" dirty="0"/>
              <a:t>实现内存块分离合并</a:t>
            </a:r>
          </a:p>
        </p:txBody>
      </p:sp>
      <p:sp>
        <p:nvSpPr>
          <p:cNvPr id="8" name="内容占位符 7">
            <a:extLst>
              <a:ext uri="{FF2B5EF4-FFF2-40B4-BE49-F238E27FC236}">
                <a16:creationId xmlns:a16="http://schemas.microsoft.com/office/drawing/2014/main" id="{5598DAF6-60FC-0A60-E163-07099715918F}"/>
              </a:ext>
            </a:extLst>
          </p:cNvPr>
          <p:cNvSpPr>
            <a:spLocks noGrp="1"/>
          </p:cNvSpPr>
          <p:nvPr>
            <p:ph idx="1"/>
          </p:nvPr>
        </p:nvSpPr>
        <p:spPr>
          <a:xfrm>
            <a:off x="224286" y="876098"/>
            <a:ext cx="10972800" cy="4525433"/>
          </a:xfrm>
        </p:spPr>
        <p:txBody>
          <a:bodyPr>
            <a:normAutofit/>
          </a:bodyPr>
          <a:lstStyle/>
          <a:p>
            <a:pPr>
              <a:buClrTx/>
              <a:buFont typeface="Wingdings" panose="05000000000000000000" pitchFamily="2" charset="2"/>
              <a:buChar char="l"/>
            </a:pPr>
            <a:r>
              <a:rPr lang="zh-CN" altLang="en-US" sz="2400" dirty="0"/>
              <a:t>为了理解</a:t>
            </a:r>
            <a:r>
              <a:rPr lang="en-US" altLang="zh-CN" sz="2400" dirty="0" err="1"/>
              <a:t>prev</a:t>
            </a:r>
            <a:r>
              <a:rPr lang="zh-CN" altLang="en-US" sz="2400" dirty="0"/>
              <a:t>如何实现内存块合并和切割。首先需要理解申请内存后得到的是一个地址但不包含内存块的大小，同时释放该内存块时我们也只需要告诉系统这个内存的地址而不包括内存块的大小，内存块的大小是由系统自己存储，并且存储在内存块的前一个地址，如下图，橙色区域就是存储内存块信息的位置，空白区域的起始地址就是申请内存的返回地址。</a:t>
            </a:r>
            <a:endParaRPr lang="en-US" altLang="zh-CN" sz="2400" dirty="0"/>
          </a:p>
          <a:p>
            <a:pPr>
              <a:buClrTx/>
              <a:buFont typeface="Wingdings" panose="05000000000000000000" pitchFamily="2" charset="2"/>
              <a:buChar char="l"/>
            </a:pPr>
            <a:r>
              <a:rPr lang="zh-CN" altLang="en-US" sz="2400" dirty="0"/>
              <a:t>同理内存池节点也分为两部分一个是头部，一个是体部，头部存放该节点信息，体是</a:t>
            </a:r>
            <a:r>
              <a:rPr lang="en-US" altLang="zh-CN" sz="2400" dirty="0"/>
              <a:t>malloc(x)</a:t>
            </a:r>
            <a:r>
              <a:rPr lang="zh-CN" altLang="en-US" sz="2400" dirty="0"/>
              <a:t>返回地址。所以当</a:t>
            </a:r>
            <a:r>
              <a:rPr lang="en-US" altLang="zh-CN" sz="2400" dirty="0"/>
              <a:t>free(0xXXX)</a:t>
            </a:r>
            <a:r>
              <a:rPr lang="zh-CN" altLang="en-US" sz="2400" dirty="0"/>
              <a:t>时，我们很容易得到本节点起始地址，但向前合并需要知道前结点的地址也就是</a:t>
            </a:r>
            <a:r>
              <a:rPr lang="en-US" altLang="zh-CN" sz="2400" dirty="0" err="1"/>
              <a:t>prev</a:t>
            </a:r>
            <a:r>
              <a:rPr lang="zh-CN" altLang="en-US" sz="2400" dirty="0"/>
              <a:t>，而后节点可以通过</a:t>
            </a:r>
            <a:r>
              <a:rPr lang="en-US" altLang="zh-CN" sz="2400" dirty="0"/>
              <a:t>0xXXX+sizeflag-</a:t>
            </a:r>
            <a:r>
              <a:rPr lang="zh-CN" altLang="en-US" sz="2400" dirty="0"/>
              <a:t>头部</a:t>
            </a:r>
            <a:r>
              <a:rPr lang="en-US" altLang="zh-CN" sz="2400" dirty="0"/>
              <a:t>=next</a:t>
            </a:r>
            <a:r>
              <a:rPr lang="zh-CN" altLang="en-US" sz="2400" dirty="0"/>
              <a:t>得到，</a:t>
            </a:r>
            <a:r>
              <a:rPr lang="en-US" altLang="zh-CN" sz="2400" dirty="0"/>
              <a:t>next</a:t>
            </a:r>
            <a:r>
              <a:rPr lang="zh-CN" altLang="en-US" sz="2400" dirty="0"/>
              <a:t>其实不参与分割合并过程。</a:t>
            </a:r>
            <a:endParaRPr lang="en-US" altLang="zh-CN" sz="2400" dirty="0"/>
          </a:p>
        </p:txBody>
      </p:sp>
      <p:sp>
        <p:nvSpPr>
          <p:cNvPr id="3" name="矩形 2">
            <a:extLst>
              <a:ext uri="{FF2B5EF4-FFF2-40B4-BE49-F238E27FC236}">
                <a16:creationId xmlns:a16="http://schemas.microsoft.com/office/drawing/2014/main" id="{B48E1420-A919-8E4D-A066-578A90591F95}"/>
              </a:ext>
            </a:extLst>
          </p:cNvPr>
          <p:cNvSpPr/>
          <p:nvPr/>
        </p:nvSpPr>
        <p:spPr>
          <a:xfrm>
            <a:off x="3355142" y="4507021"/>
            <a:ext cx="5468644" cy="8550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D503D05-8483-B6E9-B225-F66DEB4361AB}"/>
              </a:ext>
            </a:extLst>
          </p:cNvPr>
          <p:cNvSpPr/>
          <p:nvPr/>
        </p:nvSpPr>
        <p:spPr>
          <a:xfrm>
            <a:off x="2944237" y="4515289"/>
            <a:ext cx="414197" cy="855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a:extLst>
              <a:ext uri="{FF2B5EF4-FFF2-40B4-BE49-F238E27FC236}">
                <a16:creationId xmlns:a16="http://schemas.microsoft.com/office/drawing/2014/main" id="{68914DA7-0525-7B0C-ABDF-75A625757E85}"/>
              </a:ext>
            </a:extLst>
          </p:cNvPr>
          <p:cNvCxnSpPr>
            <a:endCxn id="4" idx="1"/>
          </p:cNvCxnSpPr>
          <p:nvPr/>
        </p:nvCxnSpPr>
        <p:spPr>
          <a:xfrm flipV="1">
            <a:off x="2418943" y="4942815"/>
            <a:ext cx="525294" cy="139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350BD28-FB1A-A006-4363-7A8DB684D718}"/>
              </a:ext>
            </a:extLst>
          </p:cNvPr>
          <p:cNvSpPr txBox="1"/>
          <p:nvPr/>
        </p:nvSpPr>
        <p:spPr>
          <a:xfrm>
            <a:off x="1609157" y="4939866"/>
            <a:ext cx="894944" cy="923330"/>
          </a:xfrm>
          <a:prstGeom prst="rect">
            <a:avLst/>
          </a:prstGeom>
          <a:noFill/>
        </p:spPr>
        <p:txBody>
          <a:bodyPr wrap="square" rtlCol="0">
            <a:spAutoFit/>
          </a:bodyPr>
          <a:lstStyle/>
          <a:p>
            <a:r>
              <a:rPr lang="zh-CN" altLang="en-US" dirty="0"/>
              <a:t>存放内存块信息。</a:t>
            </a:r>
          </a:p>
        </p:txBody>
      </p:sp>
      <p:cxnSp>
        <p:nvCxnSpPr>
          <p:cNvPr id="10" name="直接箭头连接符 9">
            <a:extLst>
              <a:ext uri="{FF2B5EF4-FFF2-40B4-BE49-F238E27FC236}">
                <a16:creationId xmlns:a16="http://schemas.microsoft.com/office/drawing/2014/main" id="{7C005BD3-E3A1-16F4-5017-AADE32B121BF}"/>
              </a:ext>
            </a:extLst>
          </p:cNvPr>
          <p:cNvCxnSpPr>
            <a:cxnSpLocks/>
          </p:cNvCxnSpPr>
          <p:nvPr/>
        </p:nvCxnSpPr>
        <p:spPr>
          <a:xfrm flipH="1" flipV="1">
            <a:off x="8830322" y="5120641"/>
            <a:ext cx="537414" cy="17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167C386C-7A2D-B980-D649-14E0A4793A50}"/>
              </a:ext>
            </a:extLst>
          </p:cNvPr>
          <p:cNvSpPr txBox="1"/>
          <p:nvPr/>
        </p:nvSpPr>
        <p:spPr>
          <a:xfrm>
            <a:off x="9367736" y="5297514"/>
            <a:ext cx="1726984" cy="646331"/>
          </a:xfrm>
          <a:prstGeom prst="rect">
            <a:avLst/>
          </a:prstGeom>
          <a:noFill/>
        </p:spPr>
        <p:txBody>
          <a:bodyPr wrap="square" rtlCol="0">
            <a:spAutoFit/>
          </a:bodyPr>
          <a:lstStyle/>
          <a:p>
            <a:r>
              <a:rPr lang="zh-CN" altLang="en-US" dirty="0"/>
              <a:t>实际可使用的内存</a:t>
            </a:r>
          </a:p>
        </p:txBody>
      </p:sp>
    </p:spTree>
    <p:extLst>
      <p:ext uri="{BB962C8B-B14F-4D97-AF65-F5344CB8AC3E}">
        <p14:creationId xmlns:p14="http://schemas.microsoft.com/office/powerpoint/2010/main" val="32741074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9F782-6938-DD6C-B5C4-5BD06E5D501F}"/>
              </a:ext>
            </a:extLst>
          </p:cNvPr>
          <p:cNvSpPr>
            <a:spLocks noGrp="1"/>
          </p:cNvSpPr>
          <p:nvPr>
            <p:ph type="title"/>
          </p:nvPr>
        </p:nvSpPr>
        <p:spPr>
          <a:xfrm>
            <a:off x="0" y="69948"/>
            <a:ext cx="5653177" cy="808567"/>
          </a:xfrm>
        </p:spPr>
        <p:txBody>
          <a:bodyPr/>
          <a:lstStyle/>
          <a:p>
            <a:pPr algn="ctr"/>
            <a:r>
              <a:rPr lang="en-US" altLang="zh-CN" sz="3600" b="1" dirty="0"/>
              <a:t>next</a:t>
            </a:r>
            <a:r>
              <a:rPr lang="zh-CN" altLang="en-US" sz="3600" b="1" dirty="0"/>
              <a:t>实现内存池的扩展</a:t>
            </a:r>
          </a:p>
        </p:txBody>
      </p:sp>
      <p:sp>
        <p:nvSpPr>
          <p:cNvPr id="3" name="内容占位符 2">
            <a:extLst>
              <a:ext uri="{FF2B5EF4-FFF2-40B4-BE49-F238E27FC236}">
                <a16:creationId xmlns:a16="http://schemas.microsoft.com/office/drawing/2014/main" id="{7817472B-1387-469F-B01C-125845ABCAD6}"/>
              </a:ext>
            </a:extLst>
          </p:cNvPr>
          <p:cNvSpPr>
            <a:spLocks noGrp="1"/>
          </p:cNvSpPr>
          <p:nvPr>
            <p:ph idx="1"/>
          </p:nvPr>
        </p:nvSpPr>
        <p:spPr/>
        <p:txBody>
          <a:bodyPr/>
          <a:lstStyle/>
          <a:p>
            <a:pPr>
              <a:buClrTx/>
              <a:buFont typeface="Wingdings" panose="05000000000000000000" pitchFamily="2" charset="2"/>
              <a:buChar char="l"/>
            </a:pPr>
            <a:r>
              <a:rPr lang="en-US" altLang="zh-CN" sz="2000" dirty="0"/>
              <a:t>Next</a:t>
            </a:r>
            <a:r>
              <a:rPr lang="zh-CN" altLang="en-US" sz="2000" dirty="0"/>
              <a:t>是在内存池允许扩张是才会用到，当内存池允许扩张时，新旧部分的逻辑地址不是连续的，无法通过计算得到</a:t>
            </a:r>
            <a:r>
              <a:rPr lang="en-US" altLang="zh-CN" sz="2000" dirty="0"/>
              <a:t>next</a:t>
            </a:r>
            <a:r>
              <a:rPr lang="zh-CN" altLang="en-US" sz="2000" dirty="0"/>
              <a:t>，所以</a:t>
            </a:r>
            <a:r>
              <a:rPr lang="en-US" altLang="zh-CN" sz="2000" dirty="0"/>
              <a:t>next</a:t>
            </a:r>
            <a:r>
              <a:rPr lang="zh-CN" altLang="en-US" sz="2000" dirty="0"/>
              <a:t>会指向新内存块的地址。由此可知，</a:t>
            </a:r>
            <a:r>
              <a:rPr lang="en-US" altLang="zh-CN" sz="2000" dirty="0"/>
              <a:t>next</a:t>
            </a:r>
            <a:r>
              <a:rPr lang="zh-CN" altLang="en-US" sz="2000" dirty="0"/>
              <a:t>只会在内存储的尾节点被使用，而且由于使用了</a:t>
            </a:r>
            <a:r>
              <a:rPr lang="en-US" altLang="zh-CN" sz="2000" dirty="0"/>
              <a:t>next</a:t>
            </a:r>
            <a:r>
              <a:rPr lang="zh-CN" altLang="en-US" sz="2000" dirty="0"/>
              <a:t>，无法使用</a:t>
            </a:r>
            <a:r>
              <a:rPr lang="en-US" altLang="zh-CN" sz="2000" dirty="0" err="1"/>
              <a:t>prev</a:t>
            </a:r>
            <a:r>
              <a:rPr lang="zh-CN" altLang="en-US" sz="2000" dirty="0"/>
              <a:t>，无法向前合并，所以尾节点通常也不存储数据，不计算入空闲节点。尾节点也称为哨兵节点。</a:t>
            </a:r>
            <a:endParaRPr lang="en-US" altLang="zh-CN" sz="2000" dirty="0"/>
          </a:p>
          <a:p>
            <a:pPr>
              <a:buClrTx/>
              <a:buFont typeface="Wingdings" panose="05000000000000000000" pitchFamily="2" charset="2"/>
              <a:buChar char="l"/>
            </a:pPr>
            <a:r>
              <a:rPr lang="zh-CN" altLang="en-US" sz="2000" dirty="0"/>
              <a:t>同时由于尾节点并不使用</a:t>
            </a:r>
            <a:r>
              <a:rPr lang="en-US" altLang="zh-CN" sz="2000" dirty="0" err="1"/>
              <a:t>prev</a:t>
            </a:r>
            <a:r>
              <a:rPr lang="zh-CN" altLang="en-US" sz="2000" dirty="0"/>
              <a:t>来指向前一个节点，所以它实际上与内存块部分脱离了，我们只能通过计算来找到它的位置。每次都需要计算的话，非常浪费时间，所以鸿蒙系统让内存区域的第一个内存节点的</a:t>
            </a:r>
            <a:r>
              <a:rPr lang="en-US" altLang="zh-CN" sz="2000" dirty="0" err="1"/>
              <a:t>prev</a:t>
            </a:r>
            <a:r>
              <a:rPr lang="zh-CN" altLang="en-US" sz="2000" dirty="0"/>
              <a:t>指向尾节点，方便我们找到尾节点。</a:t>
            </a:r>
            <a:endParaRPr lang="en-US" altLang="zh-CN" sz="2000" dirty="0"/>
          </a:p>
          <a:p>
            <a:pPr>
              <a:buFont typeface="Wingdings" panose="05000000000000000000" pitchFamily="2" charset="2"/>
              <a:buChar char="l"/>
            </a:pPr>
            <a:endParaRPr lang="zh-CN" altLang="en-US" sz="2000" dirty="0"/>
          </a:p>
        </p:txBody>
      </p:sp>
      <p:sp>
        <p:nvSpPr>
          <p:cNvPr id="4" name="矩形 3">
            <a:extLst>
              <a:ext uri="{FF2B5EF4-FFF2-40B4-BE49-F238E27FC236}">
                <a16:creationId xmlns:a16="http://schemas.microsoft.com/office/drawing/2014/main" id="{92DB224E-C4F8-8ED2-BB5B-B7EAD2EE1744}"/>
              </a:ext>
            </a:extLst>
          </p:cNvPr>
          <p:cNvSpPr/>
          <p:nvPr/>
        </p:nvSpPr>
        <p:spPr>
          <a:xfrm>
            <a:off x="5977967" y="4721158"/>
            <a:ext cx="1468877" cy="6225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END NODE</a:t>
            </a:r>
            <a:endParaRPr lang="zh-CN" altLang="en-US" dirty="0">
              <a:solidFill>
                <a:schemeClr val="tx1"/>
              </a:solidFill>
            </a:endParaRPr>
          </a:p>
        </p:txBody>
      </p:sp>
      <p:sp>
        <p:nvSpPr>
          <p:cNvPr id="6" name="矩形 5">
            <a:extLst>
              <a:ext uri="{FF2B5EF4-FFF2-40B4-BE49-F238E27FC236}">
                <a16:creationId xmlns:a16="http://schemas.microsoft.com/office/drawing/2014/main" id="{98797A6D-0E85-83D3-6EF3-7C4F60F63202}"/>
              </a:ext>
            </a:extLst>
          </p:cNvPr>
          <p:cNvSpPr/>
          <p:nvPr/>
        </p:nvSpPr>
        <p:spPr>
          <a:xfrm>
            <a:off x="4509090" y="4714672"/>
            <a:ext cx="1468877" cy="6225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360675ED-1961-46DB-F8FD-5CC9A86C2093}"/>
              </a:ext>
            </a:extLst>
          </p:cNvPr>
          <p:cNvSpPr/>
          <p:nvPr/>
        </p:nvSpPr>
        <p:spPr>
          <a:xfrm>
            <a:off x="706874" y="4714671"/>
            <a:ext cx="1468877" cy="6225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起始节点</a:t>
            </a:r>
          </a:p>
        </p:txBody>
      </p:sp>
      <p:sp>
        <p:nvSpPr>
          <p:cNvPr id="8" name="矩形 7">
            <a:extLst>
              <a:ext uri="{FF2B5EF4-FFF2-40B4-BE49-F238E27FC236}">
                <a16:creationId xmlns:a16="http://schemas.microsoft.com/office/drawing/2014/main" id="{966C25E1-5B05-67E2-4BE4-F09DF42FCD41}"/>
              </a:ext>
            </a:extLst>
          </p:cNvPr>
          <p:cNvSpPr/>
          <p:nvPr/>
        </p:nvSpPr>
        <p:spPr>
          <a:xfrm>
            <a:off x="2175751" y="4721158"/>
            <a:ext cx="1468877" cy="6225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CE2EB266-E7CC-C809-5706-66F016F0D225}"/>
              </a:ext>
            </a:extLst>
          </p:cNvPr>
          <p:cNvSpPr txBox="1"/>
          <p:nvPr/>
        </p:nvSpPr>
        <p:spPr>
          <a:xfrm>
            <a:off x="3774332" y="4795736"/>
            <a:ext cx="583659" cy="369332"/>
          </a:xfrm>
          <a:prstGeom prst="rect">
            <a:avLst/>
          </a:prstGeom>
          <a:noFill/>
        </p:spPr>
        <p:txBody>
          <a:bodyPr wrap="square" rtlCol="0">
            <a:spAutoFit/>
          </a:bodyPr>
          <a:lstStyle/>
          <a:p>
            <a:r>
              <a:rPr lang="en-US" altLang="zh-CN" dirty="0"/>
              <a:t>…….</a:t>
            </a:r>
            <a:endParaRPr lang="zh-CN" altLang="en-US" dirty="0"/>
          </a:p>
        </p:txBody>
      </p:sp>
      <p:cxnSp>
        <p:nvCxnSpPr>
          <p:cNvPr id="16" name="直接箭头连接符 15">
            <a:extLst>
              <a:ext uri="{FF2B5EF4-FFF2-40B4-BE49-F238E27FC236}">
                <a16:creationId xmlns:a16="http://schemas.microsoft.com/office/drawing/2014/main" id="{966F520E-7918-F49F-A0CE-276AC3CE6736}"/>
              </a:ext>
            </a:extLst>
          </p:cNvPr>
          <p:cNvCxnSpPr>
            <a:stCxn id="6" idx="1"/>
          </p:cNvCxnSpPr>
          <p:nvPr/>
        </p:nvCxnSpPr>
        <p:spPr>
          <a:xfrm flipH="1">
            <a:off x="4221804" y="5025957"/>
            <a:ext cx="287286" cy="64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BB30F8E9-D519-8459-9A0E-3B43F513C949}"/>
              </a:ext>
            </a:extLst>
          </p:cNvPr>
          <p:cNvCxnSpPr/>
          <p:nvPr/>
        </p:nvCxnSpPr>
        <p:spPr>
          <a:xfrm flipH="1">
            <a:off x="1967256" y="5025955"/>
            <a:ext cx="338199" cy="6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D7DD61FF-3093-1709-690B-F176C38A154C}"/>
              </a:ext>
            </a:extLst>
          </p:cNvPr>
          <p:cNvSpPr/>
          <p:nvPr/>
        </p:nvSpPr>
        <p:spPr>
          <a:xfrm>
            <a:off x="8404698" y="4697805"/>
            <a:ext cx="3433864" cy="6225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新内存块</a:t>
            </a:r>
          </a:p>
        </p:txBody>
      </p:sp>
      <p:cxnSp>
        <p:nvCxnSpPr>
          <p:cNvPr id="24" name="直接箭头连接符 23">
            <a:extLst>
              <a:ext uri="{FF2B5EF4-FFF2-40B4-BE49-F238E27FC236}">
                <a16:creationId xmlns:a16="http://schemas.microsoft.com/office/drawing/2014/main" id="{09D2092D-5038-41F5-27A2-9F621A0F1BA0}"/>
              </a:ext>
            </a:extLst>
          </p:cNvPr>
          <p:cNvCxnSpPr>
            <a:stCxn id="4" idx="3"/>
            <a:endCxn id="22" idx="1"/>
          </p:cNvCxnSpPr>
          <p:nvPr/>
        </p:nvCxnSpPr>
        <p:spPr>
          <a:xfrm flipV="1">
            <a:off x="7446844" y="5009090"/>
            <a:ext cx="957854" cy="233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34" name="组合 33">
            <a:extLst>
              <a:ext uri="{FF2B5EF4-FFF2-40B4-BE49-F238E27FC236}">
                <a16:creationId xmlns:a16="http://schemas.microsoft.com/office/drawing/2014/main" id="{0DF25341-6249-204F-CAC3-AA9841A9849F}"/>
              </a:ext>
            </a:extLst>
          </p:cNvPr>
          <p:cNvGrpSpPr/>
          <p:nvPr/>
        </p:nvGrpSpPr>
        <p:grpSpPr>
          <a:xfrm>
            <a:off x="436519" y="4054665"/>
            <a:ext cx="5783400" cy="945000"/>
            <a:chOff x="436519" y="4054665"/>
            <a:chExt cx="5783400" cy="945000"/>
          </a:xfrm>
        </p:grpSpPr>
        <mc:AlternateContent xmlns:mc="http://schemas.openxmlformats.org/markup-compatibility/2006" xmlns:p14="http://schemas.microsoft.com/office/powerpoint/2010/main">
          <mc:Choice Requires="p14">
            <p:contentPart p14:bwMode="auto" r:id="rId2">
              <p14:nvContentPartPr>
                <p14:cNvPr id="32" name="墨迹 31">
                  <a:extLst>
                    <a:ext uri="{FF2B5EF4-FFF2-40B4-BE49-F238E27FC236}">
                      <a16:creationId xmlns:a16="http://schemas.microsoft.com/office/drawing/2014/main" id="{BA0B6EF2-ED36-EB02-1AB4-A5A5F6741A0B}"/>
                    </a:ext>
                  </a:extLst>
                </p14:cNvPr>
                <p14:cNvContentPartPr/>
                <p14:nvPr/>
              </p14:nvContentPartPr>
              <p14:xfrm>
                <a:off x="436519" y="4054665"/>
                <a:ext cx="5672520" cy="945000"/>
              </p14:xfrm>
            </p:contentPart>
          </mc:Choice>
          <mc:Fallback xmlns="">
            <p:pic>
              <p:nvPicPr>
                <p:cNvPr id="32" name="墨迹 31">
                  <a:extLst>
                    <a:ext uri="{FF2B5EF4-FFF2-40B4-BE49-F238E27FC236}">
                      <a16:creationId xmlns:a16="http://schemas.microsoft.com/office/drawing/2014/main" id="{BA0B6EF2-ED36-EB02-1AB4-A5A5F6741A0B}"/>
                    </a:ext>
                  </a:extLst>
                </p:cNvPr>
                <p:cNvPicPr/>
                <p:nvPr/>
              </p:nvPicPr>
              <p:blipFill>
                <a:blip r:embed="rId3"/>
                <a:stretch>
                  <a:fillRect/>
                </a:stretch>
              </p:blipFill>
              <p:spPr>
                <a:xfrm>
                  <a:off x="427879" y="4046025"/>
                  <a:ext cx="5690160" cy="962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3" name="墨迹 32">
                  <a:extLst>
                    <a:ext uri="{FF2B5EF4-FFF2-40B4-BE49-F238E27FC236}">
                      <a16:creationId xmlns:a16="http://schemas.microsoft.com/office/drawing/2014/main" id="{BBCC6BDA-CA28-EC7E-7EFA-DEAB2B0A3F62}"/>
                    </a:ext>
                  </a:extLst>
                </p14:cNvPr>
                <p14:cNvContentPartPr/>
                <p14:nvPr/>
              </p14:nvContentPartPr>
              <p14:xfrm>
                <a:off x="6069439" y="4510425"/>
                <a:ext cx="150480" cy="145800"/>
              </p14:xfrm>
            </p:contentPart>
          </mc:Choice>
          <mc:Fallback xmlns="">
            <p:pic>
              <p:nvPicPr>
                <p:cNvPr id="33" name="墨迹 32">
                  <a:extLst>
                    <a:ext uri="{FF2B5EF4-FFF2-40B4-BE49-F238E27FC236}">
                      <a16:creationId xmlns:a16="http://schemas.microsoft.com/office/drawing/2014/main" id="{BBCC6BDA-CA28-EC7E-7EFA-DEAB2B0A3F62}"/>
                    </a:ext>
                  </a:extLst>
                </p:cNvPr>
                <p:cNvPicPr/>
                <p:nvPr/>
              </p:nvPicPr>
              <p:blipFill>
                <a:blip r:embed="rId5"/>
                <a:stretch>
                  <a:fillRect/>
                </a:stretch>
              </p:blipFill>
              <p:spPr>
                <a:xfrm>
                  <a:off x="6060799" y="4501425"/>
                  <a:ext cx="168120" cy="16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35" name="墨迹 34">
                <a:extLst>
                  <a:ext uri="{FF2B5EF4-FFF2-40B4-BE49-F238E27FC236}">
                    <a16:creationId xmlns:a16="http://schemas.microsoft.com/office/drawing/2014/main" id="{7B3A863E-ED9E-7EFF-15A5-5CE00A49FCCE}"/>
                  </a:ext>
                </a:extLst>
              </p14:cNvPr>
              <p14:cNvContentPartPr/>
              <p14:nvPr/>
            </p14:nvContentPartPr>
            <p14:xfrm>
              <a:off x="621919" y="4960785"/>
              <a:ext cx="59760" cy="28440"/>
            </p14:xfrm>
          </p:contentPart>
        </mc:Choice>
        <mc:Fallback xmlns="">
          <p:pic>
            <p:nvPicPr>
              <p:cNvPr id="35" name="墨迹 34">
                <a:extLst>
                  <a:ext uri="{FF2B5EF4-FFF2-40B4-BE49-F238E27FC236}">
                    <a16:creationId xmlns:a16="http://schemas.microsoft.com/office/drawing/2014/main" id="{7B3A863E-ED9E-7EFF-15A5-5CE00A49FCCE}"/>
                  </a:ext>
                </a:extLst>
              </p:cNvPr>
              <p:cNvPicPr/>
              <p:nvPr/>
            </p:nvPicPr>
            <p:blipFill>
              <a:blip r:embed="rId7"/>
              <a:stretch>
                <a:fillRect/>
              </a:stretch>
            </p:blipFill>
            <p:spPr>
              <a:xfrm>
                <a:off x="613279" y="4952145"/>
                <a:ext cx="77400" cy="46080"/>
              </a:xfrm>
              <a:prstGeom prst="rect">
                <a:avLst/>
              </a:prstGeom>
            </p:spPr>
          </p:pic>
        </mc:Fallback>
      </mc:AlternateContent>
    </p:spTree>
    <p:extLst>
      <p:ext uri="{BB962C8B-B14F-4D97-AF65-F5344CB8AC3E}">
        <p14:creationId xmlns:p14="http://schemas.microsoft.com/office/powerpoint/2010/main" val="298839218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B32C2-EB4D-0509-649F-77ADCBBD41F5}"/>
              </a:ext>
            </a:extLst>
          </p:cNvPr>
          <p:cNvSpPr>
            <a:spLocks noGrp="1"/>
          </p:cNvSpPr>
          <p:nvPr>
            <p:ph type="title"/>
          </p:nvPr>
        </p:nvSpPr>
        <p:spPr>
          <a:xfrm>
            <a:off x="29353" y="97766"/>
            <a:ext cx="4097847" cy="710800"/>
          </a:xfrm>
        </p:spPr>
        <p:txBody>
          <a:bodyPr/>
          <a:lstStyle/>
          <a:p>
            <a:pPr algn="ctr"/>
            <a:r>
              <a:rPr lang="zh-CN" altLang="en-US" sz="3600" b="1" dirty="0"/>
              <a:t>内存池节点结构体</a:t>
            </a:r>
          </a:p>
        </p:txBody>
      </p:sp>
      <p:pic>
        <p:nvPicPr>
          <p:cNvPr id="8" name="内容占位符 7">
            <a:extLst>
              <a:ext uri="{FF2B5EF4-FFF2-40B4-BE49-F238E27FC236}">
                <a16:creationId xmlns:a16="http://schemas.microsoft.com/office/drawing/2014/main" id="{7B91676B-D515-7FDA-0909-69F7D016FD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86" y="1853431"/>
            <a:ext cx="8019391" cy="3739501"/>
          </a:xfr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A32651D-A6E5-3157-ADDF-F469A736BF10}"/>
                  </a:ext>
                </a:extLst>
              </p:cNvPr>
              <p:cNvSpPr txBox="1"/>
              <p:nvPr/>
            </p:nvSpPr>
            <p:spPr>
              <a:xfrm>
                <a:off x="8081818" y="1939636"/>
                <a:ext cx="3620655" cy="341632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linkReg</a:t>
                </a: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用于检测内存泄露。</a:t>
                </a:r>
                <a:endParaRPr kumimoji="0" lang="en-US" altLang="zh-CN"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err="1">
                    <a:ln>
                      <a:noFill/>
                    </a:ln>
                    <a:solidFill>
                      <a:srgbClr val="000000"/>
                    </a:solidFill>
                    <a:effectLst/>
                    <a:uLnTx/>
                    <a:uFillTx/>
                    <a:latin typeface="Calibri" panose="020F0502020204030204"/>
                    <a:ea typeface="宋体" panose="02010600030101010101" pitchFamily="2" charset="-122"/>
                    <a:cs typeface="+mn-cs"/>
                  </a:rPr>
                  <a:t>sizeAndFlag</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表示总大小包括头部、体部和标签。动态内存能分配的最大尺寸是</a:t>
                </a:r>
                <a14:m>
                  <m:oMath xmlns:m="http://schemas.openxmlformats.org/officeDocument/2006/math">
                    <m:sSup>
                      <m:sSupPr>
                        <m:ctrlP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rPr>
                        </m:ctrlPr>
                      </m:sSupPr>
                      <m:e>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rPr>
                          <m:t>2</m:t>
                        </m:r>
                      </m:e>
                      <m:sup>
                        <m:r>
                          <a:rPr kumimoji="0" lang="en-US" altLang="zh-CN" sz="1800" b="0" i="1" u="none" strike="noStrike" kern="1200" cap="none" spc="0" normalizeH="0" baseline="0" noProof="0" smtClean="0">
                            <a:ln>
                              <a:noFill/>
                            </a:ln>
                            <a:solidFill>
                              <a:srgbClr val="000000"/>
                            </a:solidFill>
                            <a:effectLst/>
                            <a:uLnTx/>
                            <a:uFillTx/>
                            <a:latin typeface="Cambria Math" panose="02040503050406030204" pitchFamily="18" charset="0"/>
                            <a:ea typeface="宋体" panose="02010600030101010101" pitchFamily="2" charset="-122"/>
                          </a:rPr>
                          <m:t>27</m:t>
                        </m:r>
                      </m:sup>
                    </m:sSup>
                  </m:oMath>
                </a14:m>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unit32</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中留</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28</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位作为内存分配，高</a:t>
                </a: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4</a:t>
                </a:r>
                <a:r>
                  <a:rPr kumimoji="0" lang="zh-CN" altLang="en-US"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rPr>
                  <a:t>位作为标志。具体标志含义在宏定义中展示。</a:t>
                </a:r>
                <a:endPar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dirty="0" err="1">
                    <a:solidFill>
                      <a:srgbClr val="000000"/>
                    </a:solidFill>
                  </a:rPr>
                  <a:t>OsMemUsedNodeHead</a:t>
                </a:r>
                <a:r>
                  <a:rPr lang="zh-CN" altLang="en-US" dirty="0">
                    <a:solidFill>
                      <a:srgbClr val="000000"/>
                    </a:solidFill>
                  </a:rPr>
                  <a:t>是已使用的内存池节点。</a:t>
                </a:r>
                <a:endParaRPr lang="en-US" altLang="zh-CN" dirty="0">
                  <a:solidFill>
                    <a:srgbClr val="000000"/>
                  </a:solidFill>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a:ln>
                      <a:noFill/>
                    </a:ln>
                    <a:solidFill>
                      <a:srgbClr val="000000"/>
                    </a:solidFill>
                    <a:effectLst/>
                    <a:uLnTx/>
                    <a:uFillTx/>
                    <a:cs typeface="+mn-cs"/>
                  </a:rPr>
                  <a:t>header</a:t>
                </a:r>
                <a:r>
                  <a:rPr kumimoji="0" lang="zh-CN" altLang="en-US" sz="1800" b="0" i="0" u="none" strike="noStrike" kern="1200" cap="none" spc="0" normalizeH="0" baseline="0" noProof="0" dirty="0">
                    <a:ln>
                      <a:noFill/>
                    </a:ln>
                    <a:solidFill>
                      <a:srgbClr val="000000"/>
                    </a:solidFill>
                    <a:effectLst/>
                    <a:uLnTx/>
                    <a:uFillTx/>
                    <a:cs typeface="+mn-cs"/>
                  </a:rPr>
                  <a:t>表示已经被使用的节点的信息。</a:t>
                </a:r>
                <a:endParaRPr kumimoji="0" lang="en-US" altLang="zh-CN" sz="1800" b="0" i="0" u="none" strike="noStrike" kern="1200" cap="none" spc="0" normalizeH="0" baseline="0" noProof="0" dirty="0">
                  <a:ln>
                    <a:noFill/>
                  </a:ln>
                  <a:solidFill>
                    <a:srgbClr val="000000"/>
                  </a:solidFill>
                  <a:effectLst/>
                  <a:uLnTx/>
                  <a:uFillTx/>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zh-CN" sz="1800" b="0" i="0" u="none" strike="noStrike" kern="1200" cap="none" spc="0" normalizeH="0" baseline="0" noProof="0" dirty="0" err="1">
                    <a:ln>
                      <a:noFill/>
                    </a:ln>
                    <a:solidFill>
                      <a:srgbClr val="000000"/>
                    </a:solidFill>
                    <a:effectLst/>
                    <a:uLnTx/>
                    <a:uFillTx/>
                    <a:cs typeface="+mn-cs"/>
                  </a:rPr>
                  <a:t>taskID</a:t>
                </a:r>
                <a:r>
                  <a:rPr kumimoji="0" lang="zh-CN" altLang="en-US" sz="1800" b="0" i="0" u="none" strike="noStrike" kern="1200" cap="none" spc="0" normalizeH="0" baseline="0" noProof="0" dirty="0">
                    <a:ln>
                      <a:noFill/>
                    </a:ln>
                    <a:solidFill>
                      <a:srgbClr val="000000"/>
                    </a:solidFill>
                    <a:effectLst/>
                    <a:uLnTx/>
                    <a:uFillTx/>
                    <a:cs typeface="+mn-cs"/>
                  </a:rPr>
                  <a:t>表示使用节点的任务</a:t>
                </a:r>
                <a:r>
                  <a:rPr kumimoji="0" lang="en-US" altLang="zh-CN" sz="1800" b="0" i="0" u="none" strike="noStrike" kern="1200" cap="none" spc="0" normalizeH="0" baseline="0" noProof="0" dirty="0">
                    <a:ln>
                      <a:noFill/>
                    </a:ln>
                    <a:solidFill>
                      <a:srgbClr val="000000"/>
                    </a:solidFill>
                    <a:effectLst/>
                    <a:uLnTx/>
                    <a:uFillTx/>
                    <a:cs typeface="+mn-cs"/>
                  </a:rPr>
                  <a:t>ID</a:t>
                </a:r>
                <a:endParaRPr kumimoji="0" lang="zh-CN" altLang="en-US" sz="1800" b="0" i="0" u="none" strike="noStrike" kern="1200" cap="none" spc="0" normalizeH="0" baseline="0" noProof="0" dirty="0">
                  <a:ln>
                    <a:noFill/>
                  </a:ln>
                  <a:solidFill>
                    <a:srgbClr val="000000"/>
                  </a:solidFill>
                  <a:effectLst/>
                  <a:uLnTx/>
                  <a:uFillTx/>
                  <a:cs typeface="+mn-cs"/>
                </a:endParaRPr>
              </a:p>
            </p:txBody>
          </p:sp>
        </mc:Choice>
        <mc:Fallback xmlns="">
          <p:sp>
            <p:nvSpPr>
              <p:cNvPr id="6" name="文本框 5">
                <a:extLst>
                  <a:ext uri="{FF2B5EF4-FFF2-40B4-BE49-F238E27FC236}">
                    <a16:creationId xmlns:a16="http://schemas.microsoft.com/office/drawing/2014/main" id="{0A32651D-A6E5-3157-ADDF-F469A736BF10}"/>
                  </a:ext>
                </a:extLst>
              </p:cNvPr>
              <p:cNvSpPr txBox="1">
                <a:spLocks noRot="1" noChangeAspect="1" noMove="1" noResize="1" noEditPoints="1" noAdjustHandles="1" noChangeArrowheads="1" noChangeShapeType="1" noTextEdit="1"/>
              </p:cNvSpPr>
              <p:nvPr/>
            </p:nvSpPr>
            <p:spPr>
              <a:xfrm>
                <a:off x="8081818" y="1939636"/>
                <a:ext cx="3620655" cy="3416320"/>
              </a:xfrm>
              <a:prstGeom prst="rect">
                <a:avLst/>
              </a:prstGeom>
              <a:blipFill>
                <a:blip r:embed="rId3"/>
                <a:stretch>
                  <a:fillRect l="-1178" t="-1426" r="-7576" b="-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7173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E717D2-00BB-91A1-583E-9D4A4450B182}"/>
              </a:ext>
            </a:extLst>
          </p:cNvPr>
          <p:cNvSpPr>
            <a:spLocks noGrp="1"/>
          </p:cNvSpPr>
          <p:nvPr>
            <p:ph type="title"/>
          </p:nvPr>
        </p:nvSpPr>
        <p:spPr>
          <a:xfrm>
            <a:off x="230038" y="86265"/>
            <a:ext cx="3462067" cy="797064"/>
          </a:xfrm>
        </p:spPr>
        <p:txBody>
          <a:bodyPr/>
          <a:lstStyle/>
          <a:p>
            <a:pPr algn="ctr"/>
            <a:r>
              <a:rPr lang="zh-CN" altLang="en-US" sz="3600" b="1" dirty="0"/>
              <a:t>动态内存结构体</a:t>
            </a:r>
          </a:p>
        </p:txBody>
      </p:sp>
      <p:pic>
        <p:nvPicPr>
          <p:cNvPr id="5" name="内容占位符 4">
            <a:extLst>
              <a:ext uri="{FF2B5EF4-FFF2-40B4-BE49-F238E27FC236}">
                <a16:creationId xmlns:a16="http://schemas.microsoft.com/office/drawing/2014/main" id="{5B85E3EF-4C19-9116-5360-3F3BE0BA43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8413" y="1905727"/>
            <a:ext cx="8695173" cy="2814056"/>
          </a:xfrm>
        </p:spPr>
      </p:pic>
      <p:sp>
        <p:nvSpPr>
          <p:cNvPr id="6" name="文本框 5">
            <a:extLst>
              <a:ext uri="{FF2B5EF4-FFF2-40B4-BE49-F238E27FC236}">
                <a16:creationId xmlns:a16="http://schemas.microsoft.com/office/drawing/2014/main" id="{4B6182ED-120A-F756-927E-AC1EFC46FCE5}"/>
              </a:ext>
            </a:extLst>
          </p:cNvPr>
          <p:cNvSpPr txBox="1"/>
          <p:nvPr/>
        </p:nvSpPr>
        <p:spPr>
          <a:xfrm>
            <a:off x="1748413" y="4978400"/>
            <a:ext cx="8695173"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dirty="0">
                <a:ln>
                  <a:noFill/>
                </a:ln>
                <a:solidFill>
                  <a:srgbClr val="000000"/>
                </a:solidFill>
                <a:effectLst/>
                <a:uLnTx/>
                <a:uFillTx/>
                <a:latin typeface="Calibri" panose="020F0502020204030204"/>
                <a:ea typeface="宋体" panose="02010600030101010101" pitchFamily="2" charset="-122"/>
                <a:cs typeface="+mn-cs"/>
              </a:rPr>
              <a:t>此时我们再次看这张图很快就能理解每个部分的含义。</a:t>
            </a:r>
          </a:p>
        </p:txBody>
      </p:sp>
    </p:spTree>
    <p:extLst>
      <p:ext uri="{BB962C8B-B14F-4D97-AF65-F5344CB8AC3E}">
        <p14:creationId xmlns:p14="http://schemas.microsoft.com/office/powerpoint/2010/main" val="405266472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FF599F-4CE2-7541-BC0B-22D1BF592E87}"/>
              </a:ext>
            </a:extLst>
          </p:cNvPr>
          <p:cNvSpPr>
            <a:spLocks noGrp="1"/>
          </p:cNvSpPr>
          <p:nvPr>
            <p:ph type="title"/>
          </p:nvPr>
        </p:nvSpPr>
        <p:spPr>
          <a:xfrm>
            <a:off x="1066800" y="1978243"/>
            <a:ext cx="10058400" cy="1450757"/>
          </a:xfrm>
        </p:spPr>
        <p:txBody>
          <a:bodyPr/>
          <a:lstStyle/>
          <a:p>
            <a:pPr algn="ctr"/>
            <a:r>
              <a:rPr lang="zh-CN" altLang="en-US" b="1" dirty="0"/>
              <a:t>常用宏定义</a:t>
            </a:r>
          </a:p>
        </p:txBody>
      </p:sp>
    </p:spTree>
    <p:extLst>
      <p:ext uri="{BB962C8B-B14F-4D97-AF65-F5344CB8AC3E}">
        <p14:creationId xmlns:p14="http://schemas.microsoft.com/office/powerpoint/2010/main" val="74220624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381E9-449D-8A9A-4D1D-89B7C5B059AD}"/>
              </a:ext>
            </a:extLst>
          </p:cNvPr>
          <p:cNvSpPr>
            <a:spLocks noGrp="1"/>
          </p:cNvSpPr>
          <p:nvPr>
            <p:ph type="title"/>
          </p:nvPr>
        </p:nvSpPr>
        <p:spPr>
          <a:xfrm>
            <a:off x="195531" y="149524"/>
            <a:ext cx="2858219" cy="676295"/>
          </a:xfrm>
        </p:spPr>
        <p:txBody>
          <a:bodyPr/>
          <a:lstStyle/>
          <a:p>
            <a:pPr algn="ctr"/>
            <a:r>
              <a:rPr lang="zh-CN" altLang="en-US" sz="3600" b="1" dirty="0"/>
              <a:t>常用宏定义</a:t>
            </a:r>
          </a:p>
        </p:txBody>
      </p:sp>
      <p:pic>
        <p:nvPicPr>
          <p:cNvPr id="5" name="内容占位符 4">
            <a:extLst>
              <a:ext uri="{FF2B5EF4-FFF2-40B4-BE49-F238E27FC236}">
                <a16:creationId xmlns:a16="http://schemas.microsoft.com/office/drawing/2014/main" id="{F32F4517-8896-E664-DF67-7056E189D0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624986"/>
            <a:ext cx="10058400" cy="997827"/>
          </a:xfr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0392080-8BE0-A7BF-3542-4E98D76FF3AA}"/>
                  </a:ext>
                </a:extLst>
              </p:cNvPr>
              <p:cNvSpPr txBox="1"/>
              <p:nvPr/>
            </p:nvSpPr>
            <p:spPr>
              <a:xfrm>
                <a:off x="1082040" y="3620654"/>
                <a:ext cx="10027920" cy="2585323"/>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OS_MEM_SMALL_BUCKET_MAX_SIZE</a:t>
                </a:r>
                <a:r>
                  <a:rPr lang="zh-CN" altLang="en-US" dirty="0"/>
                  <a:t>表示小桶内存的上界值。</a:t>
                </a:r>
                <a:endParaRPr lang="en-US" altLang="zh-CN" dirty="0"/>
              </a:p>
              <a:p>
                <a:pPr marL="285750" indent="-285750">
                  <a:buFont typeface="Wingdings" panose="05000000000000000000" pitchFamily="2" charset="2"/>
                  <a:buChar char="l"/>
                </a:pPr>
                <a:r>
                  <a:rPr lang="en-US" altLang="zh-CN" dirty="0"/>
                  <a:t>OS_MEM_LARGE_BUCKET_COUNT</a:t>
                </a:r>
                <a:r>
                  <a:rPr lang="zh-CN" altLang="en-US" dirty="0"/>
                  <a:t>表示大桶分为</a:t>
                </a:r>
                <a:r>
                  <a:rPr lang="en-US" altLang="zh-CN" dirty="0"/>
                  <a:t>24</a:t>
                </a:r>
                <a:r>
                  <a:rPr lang="zh-CN" altLang="en-US" dirty="0"/>
                  <a:t>个区间。</a:t>
                </a:r>
                <a:endParaRPr lang="en-US" altLang="zh-CN" dirty="0"/>
              </a:p>
              <a:p>
                <a:pPr marL="285750" indent="-285750">
                  <a:buFont typeface="Wingdings" panose="05000000000000000000" pitchFamily="2" charset="2"/>
                  <a:buChar char="l"/>
                </a:pPr>
                <a:r>
                  <a:rPr lang="zh-CN" altLang="en-US" dirty="0"/>
                  <a:t>先看后三个宏</a:t>
                </a:r>
                <a:r>
                  <a:rPr lang="en-US" altLang="zh-CN" dirty="0"/>
                  <a:t>,OS_MEM_LARGE_START_BUCKET</a:t>
                </a:r>
                <a:r>
                  <a:rPr lang="zh-CN" altLang="en-US" dirty="0"/>
                  <a:t>表示大桶的起始</a:t>
                </a:r>
                <a:r>
                  <a:rPr lang="en-US" altLang="zh-CN" dirty="0"/>
                  <a:t>2</a:t>
                </a:r>
                <a:r>
                  <a:rPr lang="zh-CN" altLang="en-US" dirty="0"/>
                  <a:t>的幂次，也就是</a:t>
                </a:r>
                <a:r>
                  <a:rPr lang="en-US" altLang="zh-CN" dirty="0"/>
                  <a:t>TLSF</a:t>
                </a:r>
                <a:r>
                  <a:rPr lang="zh-CN" altLang="en-US" dirty="0"/>
                  <a:t>算法里</a:t>
                </a:r>
                <a:r>
                  <a:rPr lang="en-US" altLang="zh-CN" dirty="0"/>
                  <a:t>[</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7</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31</m:t>
                        </m:r>
                      </m:sup>
                    </m:sSup>
                    <m:r>
                      <a:rPr lang="en-US" altLang="zh-CN" b="0" i="1" smtClean="0">
                        <a:latin typeface="Cambria Math" panose="02040503050406030204" pitchFamily="18" charset="0"/>
                      </a:rPr>
                      <m:t>−1]</m:t>
                    </m:r>
                  </m:oMath>
                </a14:m>
                <a:r>
                  <a:rPr lang="zh-CN" altLang="en-US" dirty="0"/>
                  <a:t>的</a:t>
                </a:r>
                <a:r>
                  <a:rPr lang="en-US" altLang="zh-CN" dirty="0"/>
                  <a:t>7.</a:t>
                </a:r>
              </a:p>
              <a:p>
                <a:pPr marL="285750" indent="-285750">
                  <a:buFont typeface="Wingdings" panose="05000000000000000000" pitchFamily="2" charset="2"/>
                  <a:buChar char="l"/>
                </a:pPr>
                <a:r>
                  <a:rPr lang="en-US" altLang="zh-CN" dirty="0"/>
                  <a:t>OS_MEM_SMALL_BUCKET_COUNT</a:t>
                </a:r>
                <a:r>
                  <a:rPr lang="zh-CN" altLang="en-US" dirty="0"/>
                  <a:t>表示的是小桶的个数，也就是</a:t>
                </a:r>
                <a:r>
                  <a:rPr lang="en-US" altLang="zh-CN" dirty="0"/>
                  <a:t>[4,127]</a:t>
                </a:r>
                <a:r>
                  <a:rPr lang="zh-CN" altLang="en-US" dirty="0"/>
                  <a:t>分为</a:t>
                </a:r>
                <a:r>
                  <a:rPr lang="en-US" altLang="zh-CN" dirty="0"/>
                  <a:t>31</a:t>
                </a:r>
                <a:r>
                  <a:rPr lang="zh-CN" altLang="en-US" dirty="0"/>
                  <a:t>个区间的</a:t>
                </a:r>
                <a:r>
                  <a:rPr lang="en-US" altLang="zh-CN" dirty="0"/>
                  <a:t>31.</a:t>
                </a:r>
              </a:p>
              <a:p>
                <a:pPr marL="285750" indent="-285750">
                  <a:buFont typeface="Wingdings" panose="05000000000000000000" pitchFamily="2" charset="2"/>
                  <a:buChar char="l"/>
                </a:pPr>
                <a:r>
                  <a:rPr lang="en-US" altLang="zh-CN" dirty="0"/>
                  <a:t>OS_MEM_SLI</a:t>
                </a:r>
                <a:r>
                  <a:rPr lang="zh-CN" altLang="en-US" dirty="0"/>
                  <a:t>表示对大桶分为</a:t>
                </a:r>
                <a:r>
                  <a:rPr lang="en-US" altLang="zh-CN" dirty="0"/>
                  <a:t>8</a:t>
                </a:r>
                <a:r>
                  <a:rPr lang="zh-CN" altLang="en-US" dirty="0"/>
                  <a:t>等份，</a:t>
                </a:r>
                <a14:m>
                  <m:oMath xmlns:m="http://schemas.openxmlformats.org/officeDocument/2006/math">
                    <m:r>
                      <a:rPr lang="en-US" altLang="zh-CN">
                        <a:latin typeface="Cambria Math" panose="02040503050406030204" pitchFamily="18" charset="0"/>
                      </a:rPr>
                      <m:t>8</m:t>
                    </m:r>
                    <m:r>
                      <a:rPr lang="en-US" altLang="zh-CN" i="1">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m:t>
                        </m:r>
                      </m:sup>
                    </m:sSup>
                  </m:oMath>
                </a14:m>
                <a:r>
                  <a:rPr lang="zh-CN" altLang="en-US" dirty="0"/>
                  <a:t>中的</a:t>
                </a:r>
                <a:r>
                  <a:rPr lang="en-US" altLang="zh-CN" dirty="0"/>
                  <a:t>3.</a:t>
                </a:r>
              </a:p>
              <a:p>
                <a:pPr marL="285750" indent="-285750">
                  <a:buFont typeface="Wingdings" panose="05000000000000000000" pitchFamily="2" charset="2"/>
                  <a:buChar char="l"/>
                </a:pPr>
                <a:r>
                  <a:rPr lang="en-US" altLang="zh-CN" dirty="0"/>
                  <a:t>OS_MEM_FREE_LIST_COUNT</a:t>
                </a:r>
                <a:r>
                  <a:rPr lang="zh-CN" altLang="en-US" dirty="0"/>
                  <a:t>表示大桶</a:t>
                </a:r>
                <a:r>
                  <a:rPr lang="en-US" altLang="zh-CN" dirty="0"/>
                  <a:t>24</a:t>
                </a:r>
                <a:r>
                  <a:rPr lang="zh-CN" altLang="en-US" dirty="0"/>
                  <a:t>个区间</a:t>
                </a:r>
                <a:r>
                  <a:rPr lang="en-US" altLang="zh-CN" dirty="0"/>
                  <a:t>8</a:t>
                </a:r>
                <a:r>
                  <a:rPr lang="zh-CN" altLang="en-US" dirty="0"/>
                  <a:t>等份后总区间个数加上小桶</a:t>
                </a:r>
                <a:r>
                  <a:rPr lang="en-US" altLang="zh-CN" dirty="0"/>
                  <a:t>31</a:t>
                </a:r>
                <a:r>
                  <a:rPr lang="zh-CN" altLang="en-US" dirty="0"/>
                  <a:t>个区间的总数，也就是空闲链表长度。</a:t>
                </a:r>
                <a:endParaRPr lang="en-US" altLang="zh-CN" dirty="0"/>
              </a:p>
              <a:p>
                <a:pPr marL="285750" indent="-285750">
                  <a:buFont typeface="Wingdings" panose="05000000000000000000" pitchFamily="2" charset="2"/>
                  <a:buChar char="l"/>
                </a:pPr>
                <a:r>
                  <a:rPr lang="en-US" altLang="zh-CN" dirty="0"/>
                  <a:t>OS_MEM_BITMAP_WORDS</a:t>
                </a:r>
                <a:r>
                  <a:rPr lang="zh-CN" altLang="en-US" dirty="0"/>
                  <a:t>表示空闲链表位图数组的长度，</a:t>
                </a:r>
                <a:r>
                  <a:rPr lang="en-US" altLang="zh-CN" dirty="0"/>
                  <a:t>31</a:t>
                </a:r>
                <a:r>
                  <a:rPr lang="zh-CN" altLang="en-US" dirty="0"/>
                  <a:t>个小区间用</a:t>
                </a:r>
                <a:r>
                  <a:rPr lang="en-US" altLang="zh-CN" dirty="0"/>
                  <a:t>1</a:t>
                </a:r>
                <a:r>
                  <a:rPr lang="zh-CN" altLang="en-US" dirty="0"/>
                  <a:t>个</a:t>
                </a:r>
                <a:r>
                  <a:rPr lang="en-US" altLang="zh-CN" dirty="0"/>
                  <a:t>UNIT32</a:t>
                </a:r>
                <a:r>
                  <a:rPr lang="zh-CN" altLang="en-US" dirty="0"/>
                  <a:t>所以</a:t>
                </a:r>
                <a:r>
                  <a:rPr lang="en-US" altLang="zh-CN" dirty="0"/>
                  <a:t>+1.</a:t>
                </a:r>
              </a:p>
            </p:txBody>
          </p:sp>
        </mc:Choice>
        <mc:Fallback xmlns="">
          <p:sp>
            <p:nvSpPr>
              <p:cNvPr id="6" name="文本框 5">
                <a:extLst>
                  <a:ext uri="{FF2B5EF4-FFF2-40B4-BE49-F238E27FC236}">
                    <a16:creationId xmlns:a16="http://schemas.microsoft.com/office/drawing/2014/main" id="{90392080-8BE0-A7BF-3542-4E98D76FF3AA}"/>
                  </a:ext>
                </a:extLst>
              </p:cNvPr>
              <p:cNvSpPr txBox="1">
                <a:spLocks noRot="1" noChangeAspect="1" noMove="1" noResize="1" noEditPoints="1" noAdjustHandles="1" noChangeArrowheads="1" noChangeShapeType="1" noTextEdit="1"/>
              </p:cNvSpPr>
              <p:nvPr/>
            </p:nvSpPr>
            <p:spPr>
              <a:xfrm>
                <a:off x="1082040" y="3620654"/>
                <a:ext cx="10027920" cy="2585323"/>
              </a:xfrm>
              <a:prstGeom prst="rect">
                <a:avLst/>
              </a:prstGeom>
              <a:blipFill>
                <a:blip r:embed="rId3"/>
                <a:stretch>
                  <a:fillRect l="-426" t="-2123" b="-306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206B7923-9E4D-374B-23FA-9E51B36FC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378" y="1884219"/>
            <a:ext cx="8294022" cy="740768"/>
          </a:xfrm>
          <a:prstGeom prst="rect">
            <a:avLst/>
          </a:prstGeom>
        </p:spPr>
      </p:pic>
    </p:spTree>
    <p:extLst>
      <p:ext uri="{BB962C8B-B14F-4D97-AF65-F5344CB8AC3E}">
        <p14:creationId xmlns:p14="http://schemas.microsoft.com/office/powerpoint/2010/main" val="1358375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33F39-F96D-0878-FF19-8591CB8BFC47}"/>
              </a:ext>
            </a:extLst>
          </p:cNvPr>
          <p:cNvSpPr>
            <a:spLocks noGrp="1"/>
          </p:cNvSpPr>
          <p:nvPr>
            <p:ph type="title"/>
          </p:nvPr>
        </p:nvSpPr>
        <p:spPr>
          <a:xfrm>
            <a:off x="120770" y="57509"/>
            <a:ext cx="3071004" cy="779812"/>
          </a:xfrm>
        </p:spPr>
        <p:txBody>
          <a:bodyPr/>
          <a:lstStyle/>
          <a:p>
            <a:pPr algn="ctr"/>
            <a:r>
              <a:rPr lang="zh-CN" altLang="en-US" sz="3600" b="1" dirty="0"/>
              <a:t>常用宏定义</a:t>
            </a:r>
          </a:p>
        </p:txBody>
      </p:sp>
      <p:pic>
        <p:nvPicPr>
          <p:cNvPr id="10" name="内容占位符 9">
            <a:extLst>
              <a:ext uri="{FF2B5EF4-FFF2-40B4-BE49-F238E27FC236}">
                <a16:creationId xmlns:a16="http://schemas.microsoft.com/office/drawing/2014/main" id="{0B13FED6-0642-3289-96B6-06C9A1368F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912" y="1873218"/>
            <a:ext cx="10058400" cy="699141"/>
          </a:xfrm>
        </p:spPr>
      </p:pic>
      <p:sp>
        <p:nvSpPr>
          <p:cNvPr id="6" name="文本框 5">
            <a:extLst>
              <a:ext uri="{FF2B5EF4-FFF2-40B4-BE49-F238E27FC236}">
                <a16:creationId xmlns:a16="http://schemas.microsoft.com/office/drawing/2014/main" id="{D5A3C3C3-D793-3749-0EE9-D9A423496229}"/>
              </a:ext>
            </a:extLst>
          </p:cNvPr>
          <p:cNvSpPr txBox="1"/>
          <p:nvPr/>
        </p:nvSpPr>
        <p:spPr>
          <a:xfrm>
            <a:off x="1097280" y="2974109"/>
            <a:ext cx="9921664" cy="1200329"/>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标签在结构体中有提到，高</a:t>
            </a:r>
            <a:r>
              <a:rPr lang="en-US" altLang="zh-CN" dirty="0"/>
              <a:t>4</a:t>
            </a:r>
            <a:r>
              <a:rPr lang="zh-CN" altLang="en-US" dirty="0"/>
              <a:t>位作为标签。如上图。</a:t>
            </a:r>
            <a:endParaRPr lang="en-US" altLang="zh-CN" dirty="0"/>
          </a:p>
          <a:p>
            <a:pPr marL="285750" indent="-285750">
              <a:buFont typeface="Wingdings" panose="05000000000000000000" pitchFamily="2" charset="2"/>
              <a:buChar char="l"/>
            </a:pPr>
            <a:r>
              <a:rPr lang="zh-CN" altLang="en-US" dirty="0"/>
              <a:t>第一位为</a:t>
            </a:r>
            <a:r>
              <a:rPr lang="en-US" altLang="zh-CN" dirty="0"/>
              <a:t>1</a:t>
            </a:r>
            <a:r>
              <a:rPr lang="zh-CN" altLang="en-US" dirty="0"/>
              <a:t>时表示该节点已使用，第二位为</a:t>
            </a:r>
            <a:r>
              <a:rPr lang="en-US" altLang="zh-CN" dirty="0"/>
              <a:t>1</a:t>
            </a:r>
            <a:r>
              <a:rPr lang="zh-CN" altLang="en-US" dirty="0"/>
              <a:t>时表示已对齐，第三位为</a:t>
            </a:r>
            <a:r>
              <a:rPr lang="en-US" altLang="zh-CN" dirty="0"/>
              <a:t>1</a:t>
            </a:r>
            <a:r>
              <a:rPr lang="zh-CN" altLang="en-US" dirty="0"/>
              <a:t>时表示该节点是内存块的尾节点也就是哨兵节点。</a:t>
            </a:r>
            <a:endParaRPr lang="en-US" altLang="zh-CN" dirty="0"/>
          </a:p>
          <a:p>
            <a:pPr marL="285750" indent="-285750">
              <a:buFont typeface="Wingdings" panose="05000000000000000000" pitchFamily="2" charset="2"/>
              <a:buChar char="l"/>
            </a:pPr>
            <a:r>
              <a:rPr lang="zh-CN" altLang="en-US" dirty="0"/>
              <a:t>最后一个宏将节点的高</a:t>
            </a:r>
            <a:r>
              <a:rPr lang="en-US" altLang="zh-CN" dirty="0"/>
              <a:t>4</a:t>
            </a:r>
            <a:r>
              <a:rPr lang="zh-CN" altLang="en-US" dirty="0"/>
              <a:t>位标签整合，有使用的地方就置为</a:t>
            </a:r>
            <a:r>
              <a:rPr lang="en-US" altLang="zh-CN" dirty="0"/>
              <a:t>1.</a:t>
            </a:r>
            <a:endParaRPr lang="zh-CN" altLang="en-US" dirty="0"/>
          </a:p>
        </p:txBody>
      </p:sp>
    </p:spTree>
    <p:extLst>
      <p:ext uri="{BB962C8B-B14F-4D97-AF65-F5344CB8AC3E}">
        <p14:creationId xmlns:p14="http://schemas.microsoft.com/office/powerpoint/2010/main" val="18428466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5338764" y="1007733"/>
            <a:ext cx="540000" cy="540000"/>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dirty="0">
              <a:solidFill>
                <a:srgbClr val="000000"/>
              </a:solidFill>
            </a:endParaRPr>
          </a:p>
        </p:txBody>
      </p:sp>
      <p:sp>
        <p:nvSpPr>
          <p:cNvPr id="28" name="TextBox 11"/>
          <p:cNvSpPr txBox="1"/>
          <p:nvPr/>
        </p:nvSpPr>
        <p:spPr>
          <a:xfrm>
            <a:off x="5310448" y="1047589"/>
            <a:ext cx="749547"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2800" dirty="0">
                <a:solidFill>
                  <a:srgbClr val="FFFFFF"/>
                </a:solidFill>
                <a:latin typeface="Arial Black"/>
              </a:rPr>
              <a:t>01</a:t>
            </a:r>
            <a:endParaRPr lang="zh-CN" altLang="en-US" sz="2800" dirty="0">
              <a:solidFill>
                <a:srgbClr val="FFFFFF"/>
              </a:solidFill>
              <a:latin typeface="Arial Black"/>
            </a:endParaRPr>
          </a:p>
        </p:txBody>
      </p:sp>
      <p:sp>
        <p:nvSpPr>
          <p:cNvPr id="30" name="Rectangle 18"/>
          <p:cNvSpPr/>
          <p:nvPr/>
        </p:nvSpPr>
        <p:spPr>
          <a:xfrm>
            <a:off x="6493237" y="979545"/>
            <a:ext cx="4945390" cy="540000"/>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dirty="0">
              <a:solidFill>
                <a:srgbClr val="000000"/>
              </a:solidFill>
            </a:endParaRPr>
          </a:p>
        </p:txBody>
      </p:sp>
      <p:sp>
        <p:nvSpPr>
          <p:cNvPr id="31" name="TextBox 19"/>
          <p:cNvSpPr txBox="1"/>
          <p:nvPr/>
        </p:nvSpPr>
        <p:spPr>
          <a:xfrm>
            <a:off x="6568343" y="1008062"/>
            <a:ext cx="513840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altLang="zh-CN" sz="2800" b="1" dirty="0">
                <a:solidFill>
                  <a:srgbClr val="FFFFFF"/>
                </a:solidFill>
                <a:latin typeface="微软雅黑"/>
                <a:ea typeface="微软雅黑"/>
              </a:rPr>
              <a:t>TLSF</a:t>
            </a:r>
            <a:r>
              <a:rPr lang="zh-CN" altLang="en-US" sz="2800" b="1" dirty="0">
                <a:solidFill>
                  <a:srgbClr val="FFFFFF"/>
                </a:solidFill>
                <a:latin typeface="微软雅黑"/>
                <a:ea typeface="微软雅黑"/>
              </a:rPr>
              <a:t>算法</a:t>
            </a:r>
          </a:p>
        </p:txBody>
      </p:sp>
      <p:sp>
        <p:nvSpPr>
          <p:cNvPr id="32" name="Rectangle 24"/>
          <p:cNvSpPr/>
          <p:nvPr/>
        </p:nvSpPr>
        <p:spPr>
          <a:xfrm>
            <a:off x="5338764" y="1851014"/>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5" name="Rectangle 26"/>
          <p:cNvSpPr/>
          <p:nvPr/>
        </p:nvSpPr>
        <p:spPr>
          <a:xfrm>
            <a:off x="6463576" y="1880643"/>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7" name="TextBox 27"/>
          <p:cNvSpPr txBox="1"/>
          <p:nvPr/>
        </p:nvSpPr>
        <p:spPr>
          <a:xfrm>
            <a:off x="6568343" y="1911820"/>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2800" b="1" dirty="0">
                <a:solidFill>
                  <a:srgbClr val="FFFFFF"/>
                </a:solidFill>
                <a:latin typeface="微软雅黑"/>
                <a:ea typeface="微软雅黑"/>
              </a:rPr>
              <a:t>动态内存结构体</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5" name="Rectangle 24">
            <a:extLst>
              <a:ext uri="{FF2B5EF4-FFF2-40B4-BE49-F238E27FC236}">
                <a16:creationId xmlns:a16="http://schemas.microsoft.com/office/drawing/2014/main" id="{2E75DE12-1AF3-D96F-3516-30D311668B9A}"/>
              </a:ext>
            </a:extLst>
          </p:cNvPr>
          <p:cNvSpPr/>
          <p:nvPr/>
        </p:nvSpPr>
        <p:spPr>
          <a:xfrm>
            <a:off x="5344161" y="2634588"/>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6" name="Rectangle 24">
            <a:extLst>
              <a:ext uri="{FF2B5EF4-FFF2-40B4-BE49-F238E27FC236}">
                <a16:creationId xmlns:a16="http://schemas.microsoft.com/office/drawing/2014/main" id="{C2782313-0043-3DE6-317A-0FA659EF3EA6}"/>
              </a:ext>
            </a:extLst>
          </p:cNvPr>
          <p:cNvSpPr/>
          <p:nvPr/>
        </p:nvSpPr>
        <p:spPr>
          <a:xfrm>
            <a:off x="5355225" y="3429000"/>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7" name="Rectangle 24">
            <a:extLst>
              <a:ext uri="{FF2B5EF4-FFF2-40B4-BE49-F238E27FC236}">
                <a16:creationId xmlns:a16="http://schemas.microsoft.com/office/drawing/2014/main" id="{C374B366-54A9-1060-894D-4F29B75B88EF}"/>
              </a:ext>
            </a:extLst>
          </p:cNvPr>
          <p:cNvSpPr/>
          <p:nvPr/>
        </p:nvSpPr>
        <p:spPr>
          <a:xfrm>
            <a:off x="5355225" y="4223412"/>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8" name="Rectangle 24">
            <a:extLst>
              <a:ext uri="{FF2B5EF4-FFF2-40B4-BE49-F238E27FC236}">
                <a16:creationId xmlns:a16="http://schemas.microsoft.com/office/drawing/2014/main" id="{F3ABB416-9A5F-74A7-C82E-44B7A9A69728}"/>
              </a:ext>
            </a:extLst>
          </p:cNvPr>
          <p:cNvSpPr/>
          <p:nvPr/>
        </p:nvSpPr>
        <p:spPr>
          <a:xfrm>
            <a:off x="5355225" y="4962561"/>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9" name="Rectangle 24">
            <a:extLst>
              <a:ext uri="{FF2B5EF4-FFF2-40B4-BE49-F238E27FC236}">
                <a16:creationId xmlns:a16="http://schemas.microsoft.com/office/drawing/2014/main" id="{D424352A-A8C3-2828-2FF2-E7A053135301}"/>
              </a:ext>
            </a:extLst>
          </p:cNvPr>
          <p:cNvSpPr/>
          <p:nvPr/>
        </p:nvSpPr>
        <p:spPr>
          <a:xfrm>
            <a:off x="5355225" y="5701710"/>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10" name="TextBox 25">
            <a:extLst>
              <a:ext uri="{FF2B5EF4-FFF2-40B4-BE49-F238E27FC236}">
                <a16:creationId xmlns:a16="http://schemas.microsoft.com/office/drawing/2014/main" id="{FC4C4400-0606-A0B7-AC48-C3A9A70274E6}"/>
              </a:ext>
            </a:extLst>
          </p:cNvPr>
          <p:cNvSpPr txBox="1"/>
          <p:nvPr/>
        </p:nvSpPr>
        <p:spPr>
          <a:xfrm>
            <a:off x="5338764" y="1874553"/>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2800" dirty="0">
                <a:solidFill>
                  <a:srgbClr val="FFFFFF"/>
                </a:solidFill>
                <a:latin typeface="Arial Black"/>
              </a:rPr>
              <a:t>02</a:t>
            </a:r>
            <a:endParaRPr lang="zh-CN" altLang="en-US" sz="2800" dirty="0">
              <a:solidFill>
                <a:srgbClr val="FFFFFF"/>
              </a:solidFill>
              <a:latin typeface="Arial Black"/>
            </a:endParaRPr>
          </a:p>
        </p:txBody>
      </p:sp>
      <p:sp>
        <p:nvSpPr>
          <p:cNvPr id="33" name="TextBox 25"/>
          <p:cNvSpPr txBox="1"/>
          <p:nvPr/>
        </p:nvSpPr>
        <p:spPr>
          <a:xfrm>
            <a:off x="5310447" y="2627829"/>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2800" dirty="0">
                <a:solidFill>
                  <a:srgbClr val="FFFFFF"/>
                </a:solidFill>
                <a:latin typeface="Arial Black"/>
              </a:rPr>
              <a:t>03</a:t>
            </a:r>
            <a:endParaRPr lang="zh-CN" altLang="en-US" sz="2800" dirty="0">
              <a:solidFill>
                <a:srgbClr val="FFFFFF"/>
              </a:solidFill>
              <a:latin typeface="Arial Black"/>
            </a:endParaRPr>
          </a:p>
        </p:txBody>
      </p:sp>
      <p:sp>
        <p:nvSpPr>
          <p:cNvPr id="11" name="TextBox 25">
            <a:extLst>
              <a:ext uri="{FF2B5EF4-FFF2-40B4-BE49-F238E27FC236}">
                <a16:creationId xmlns:a16="http://schemas.microsoft.com/office/drawing/2014/main" id="{16669449-14C2-BF7B-171D-DAB174CA37FF}"/>
              </a:ext>
            </a:extLst>
          </p:cNvPr>
          <p:cNvSpPr txBox="1"/>
          <p:nvPr/>
        </p:nvSpPr>
        <p:spPr>
          <a:xfrm>
            <a:off x="5310447" y="3411493"/>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2800" dirty="0">
                <a:solidFill>
                  <a:srgbClr val="FFFFFF"/>
                </a:solidFill>
                <a:latin typeface="Arial Black"/>
              </a:rPr>
              <a:t>04</a:t>
            </a:r>
            <a:endParaRPr lang="zh-CN" altLang="en-US" sz="2800" dirty="0">
              <a:solidFill>
                <a:srgbClr val="FFFFFF"/>
              </a:solidFill>
              <a:latin typeface="Arial Black"/>
            </a:endParaRPr>
          </a:p>
        </p:txBody>
      </p:sp>
      <p:sp>
        <p:nvSpPr>
          <p:cNvPr id="12" name="TextBox 25">
            <a:extLst>
              <a:ext uri="{FF2B5EF4-FFF2-40B4-BE49-F238E27FC236}">
                <a16:creationId xmlns:a16="http://schemas.microsoft.com/office/drawing/2014/main" id="{C8B82C64-1EFD-02AF-B07D-C9C52A372281}"/>
              </a:ext>
            </a:extLst>
          </p:cNvPr>
          <p:cNvSpPr txBox="1"/>
          <p:nvPr/>
        </p:nvSpPr>
        <p:spPr>
          <a:xfrm>
            <a:off x="5338764" y="4208069"/>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2800" dirty="0">
                <a:solidFill>
                  <a:srgbClr val="FFFFFF"/>
                </a:solidFill>
                <a:latin typeface="Arial Black"/>
              </a:rPr>
              <a:t>05</a:t>
            </a:r>
            <a:endParaRPr lang="zh-CN" altLang="en-US" sz="2800" dirty="0">
              <a:solidFill>
                <a:srgbClr val="FFFFFF"/>
              </a:solidFill>
              <a:latin typeface="Arial Black"/>
            </a:endParaRPr>
          </a:p>
        </p:txBody>
      </p:sp>
      <p:sp>
        <p:nvSpPr>
          <p:cNvPr id="13" name="TextBox 25">
            <a:extLst>
              <a:ext uri="{FF2B5EF4-FFF2-40B4-BE49-F238E27FC236}">
                <a16:creationId xmlns:a16="http://schemas.microsoft.com/office/drawing/2014/main" id="{6ED665FD-416A-0C5B-A700-7ACB8A0D92B0}"/>
              </a:ext>
            </a:extLst>
          </p:cNvPr>
          <p:cNvSpPr txBox="1"/>
          <p:nvPr/>
        </p:nvSpPr>
        <p:spPr>
          <a:xfrm>
            <a:off x="5338764" y="4961345"/>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2800" dirty="0">
                <a:solidFill>
                  <a:srgbClr val="FFFFFF"/>
                </a:solidFill>
                <a:latin typeface="Arial Black"/>
              </a:rPr>
              <a:t>06</a:t>
            </a:r>
            <a:endParaRPr lang="zh-CN" altLang="en-US" sz="2800" dirty="0">
              <a:solidFill>
                <a:srgbClr val="FFFFFF"/>
              </a:solidFill>
              <a:latin typeface="Arial Black"/>
            </a:endParaRPr>
          </a:p>
        </p:txBody>
      </p:sp>
      <p:sp>
        <p:nvSpPr>
          <p:cNvPr id="14" name="TextBox 25">
            <a:extLst>
              <a:ext uri="{FF2B5EF4-FFF2-40B4-BE49-F238E27FC236}">
                <a16:creationId xmlns:a16="http://schemas.microsoft.com/office/drawing/2014/main" id="{60D8F70A-EB05-C61B-3202-E965BA7BC4F2}"/>
              </a:ext>
            </a:extLst>
          </p:cNvPr>
          <p:cNvSpPr txBox="1"/>
          <p:nvPr/>
        </p:nvSpPr>
        <p:spPr>
          <a:xfrm>
            <a:off x="5308948" y="5779296"/>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2800" dirty="0">
                <a:solidFill>
                  <a:srgbClr val="FFFFFF"/>
                </a:solidFill>
                <a:latin typeface="Arial Black"/>
              </a:rPr>
              <a:t>07</a:t>
            </a:r>
            <a:endParaRPr lang="zh-CN" altLang="en-US" sz="2800" dirty="0">
              <a:solidFill>
                <a:srgbClr val="FFFFFF"/>
              </a:solidFill>
              <a:latin typeface="Arial Black"/>
            </a:endParaRPr>
          </a:p>
        </p:txBody>
      </p:sp>
      <p:sp>
        <p:nvSpPr>
          <p:cNvPr id="15" name="Rectangle 26">
            <a:extLst>
              <a:ext uri="{FF2B5EF4-FFF2-40B4-BE49-F238E27FC236}">
                <a16:creationId xmlns:a16="http://schemas.microsoft.com/office/drawing/2014/main" id="{66E0EFE5-9FE2-A6AB-59DE-A15986AE8EB6}"/>
              </a:ext>
            </a:extLst>
          </p:cNvPr>
          <p:cNvSpPr/>
          <p:nvPr/>
        </p:nvSpPr>
        <p:spPr>
          <a:xfrm>
            <a:off x="6463576" y="2634588"/>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16" name="Rectangle 26">
            <a:extLst>
              <a:ext uri="{FF2B5EF4-FFF2-40B4-BE49-F238E27FC236}">
                <a16:creationId xmlns:a16="http://schemas.microsoft.com/office/drawing/2014/main" id="{8E3AF9B9-6742-6B8F-E371-99BAC3D885B6}"/>
              </a:ext>
            </a:extLst>
          </p:cNvPr>
          <p:cNvSpPr/>
          <p:nvPr/>
        </p:nvSpPr>
        <p:spPr>
          <a:xfrm>
            <a:off x="6463575" y="3429000"/>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17" name="Rectangle 26">
            <a:extLst>
              <a:ext uri="{FF2B5EF4-FFF2-40B4-BE49-F238E27FC236}">
                <a16:creationId xmlns:a16="http://schemas.microsoft.com/office/drawing/2014/main" id="{B505065F-2527-2D01-1CF2-E3A3F6EEF53D}"/>
              </a:ext>
            </a:extLst>
          </p:cNvPr>
          <p:cNvSpPr/>
          <p:nvPr/>
        </p:nvSpPr>
        <p:spPr>
          <a:xfrm>
            <a:off x="6463574" y="4208069"/>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18" name="Rectangle 26">
            <a:extLst>
              <a:ext uri="{FF2B5EF4-FFF2-40B4-BE49-F238E27FC236}">
                <a16:creationId xmlns:a16="http://schemas.microsoft.com/office/drawing/2014/main" id="{B019220E-ECEB-9A80-77BE-45533BCAB047}"/>
              </a:ext>
            </a:extLst>
          </p:cNvPr>
          <p:cNvSpPr/>
          <p:nvPr/>
        </p:nvSpPr>
        <p:spPr>
          <a:xfrm>
            <a:off x="6463573" y="4961345"/>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19" name="Rectangle 26">
            <a:extLst>
              <a:ext uri="{FF2B5EF4-FFF2-40B4-BE49-F238E27FC236}">
                <a16:creationId xmlns:a16="http://schemas.microsoft.com/office/drawing/2014/main" id="{5557E665-44D8-7AFB-0DB1-7C2109349360}"/>
              </a:ext>
            </a:extLst>
          </p:cNvPr>
          <p:cNvSpPr/>
          <p:nvPr/>
        </p:nvSpPr>
        <p:spPr>
          <a:xfrm>
            <a:off x="6478406" y="5701710"/>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20" name="TextBox 27">
            <a:extLst>
              <a:ext uri="{FF2B5EF4-FFF2-40B4-BE49-F238E27FC236}">
                <a16:creationId xmlns:a16="http://schemas.microsoft.com/office/drawing/2014/main" id="{B9B0B4F5-14FD-003F-735F-757B8379D071}"/>
              </a:ext>
            </a:extLst>
          </p:cNvPr>
          <p:cNvSpPr txBox="1"/>
          <p:nvPr/>
        </p:nvSpPr>
        <p:spPr>
          <a:xfrm>
            <a:off x="6526512" y="2641397"/>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2800" b="1" dirty="0">
                <a:solidFill>
                  <a:srgbClr val="FFFFFF"/>
                </a:solidFill>
                <a:latin typeface="微软雅黑"/>
                <a:ea typeface="微软雅黑"/>
              </a:rPr>
              <a:t>常用宏定义</a:t>
            </a:r>
          </a:p>
        </p:txBody>
      </p:sp>
      <p:sp>
        <p:nvSpPr>
          <p:cNvPr id="21" name="TextBox 27">
            <a:extLst>
              <a:ext uri="{FF2B5EF4-FFF2-40B4-BE49-F238E27FC236}">
                <a16:creationId xmlns:a16="http://schemas.microsoft.com/office/drawing/2014/main" id="{8DB42E5B-1896-BACE-77DC-6398C1B6AC1D}"/>
              </a:ext>
            </a:extLst>
          </p:cNvPr>
          <p:cNvSpPr txBox="1"/>
          <p:nvPr/>
        </p:nvSpPr>
        <p:spPr>
          <a:xfrm>
            <a:off x="6526511" y="3427385"/>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2800" b="1" dirty="0">
                <a:solidFill>
                  <a:srgbClr val="FFFFFF"/>
                </a:solidFill>
                <a:latin typeface="微软雅黑"/>
                <a:ea typeface="微软雅黑"/>
              </a:rPr>
              <a:t>动态内存常用操作</a:t>
            </a:r>
          </a:p>
        </p:txBody>
      </p:sp>
      <p:sp>
        <p:nvSpPr>
          <p:cNvPr id="22" name="TextBox 27">
            <a:extLst>
              <a:ext uri="{FF2B5EF4-FFF2-40B4-BE49-F238E27FC236}">
                <a16:creationId xmlns:a16="http://schemas.microsoft.com/office/drawing/2014/main" id="{846248F1-D3DB-4CBA-B704-56339D2C9A69}"/>
              </a:ext>
            </a:extLst>
          </p:cNvPr>
          <p:cNvSpPr txBox="1"/>
          <p:nvPr/>
        </p:nvSpPr>
        <p:spPr>
          <a:xfrm>
            <a:off x="6493237" y="4232688"/>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2800" b="1" dirty="0">
                <a:solidFill>
                  <a:srgbClr val="FFFFFF"/>
                </a:solidFill>
                <a:latin typeface="微软雅黑"/>
                <a:ea typeface="微软雅黑"/>
              </a:rPr>
              <a:t>空闲链表常用操作</a:t>
            </a:r>
          </a:p>
        </p:txBody>
      </p:sp>
      <p:sp>
        <p:nvSpPr>
          <p:cNvPr id="23" name="TextBox 27">
            <a:extLst>
              <a:ext uri="{FF2B5EF4-FFF2-40B4-BE49-F238E27FC236}">
                <a16:creationId xmlns:a16="http://schemas.microsoft.com/office/drawing/2014/main" id="{72325C69-5BA6-3D4A-6862-4C3C71D66EE0}"/>
              </a:ext>
            </a:extLst>
          </p:cNvPr>
          <p:cNvSpPr txBox="1"/>
          <p:nvPr/>
        </p:nvSpPr>
        <p:spPr>
          <a:xfrm>
            <a:off x="6526511" y="4961345"/>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2800" b="1" dirty="0">
                <a:solidFill>
                  <a:srgbClr val="FFFFFF"/>
                </a:solidFill>
                <a:latin typeface="微软雅黑"/>
                <a:ea typeface="微软雅黑"/>
              </a:rPr>
              <a:t>空闲节点常用操作</a:t>
            </a:r>
          </a:p>
        </p:txBody>
      </p:sp>
      <p:sp>
        <p:nvSpPr>
          <p:cNvPr id="24" name="TextBox 27">
            <a:extLst>
              <a:ext uri="{FF2B5EF4-FFF2-40B4-BE49-F238E27FC236}">
                <a16:creationId xmlns:a16="http://schemas.microsoft.com/office/drawing/2014/main" id="{A290E666-B1C9-D4CE-456E-D14AAB3B5F67}"/>
              </a:ext>
            </a:extLst>
          </p:cNvPr>
          <p:cNvSpPr txBox="1"/>
          <p:nvPr/>
        </p:nvSpPr>
        <p:spPr>
          <a:xfrm>
            <a:off x="6463573" y="5684930"/>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2800" b="1" dirty="0">
                <a:solidFill>
                  <a:srgbClr val="FFFFFF"/>
                </a:solidFill>
                <a:latin typeface="微软雅黑"/>
                <a:ea typeface="微软雅黑"/>
              </a:rPr>
              <a:t>内存分配常用操作</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FB56-84B4-2B8D-2982-A90437B0A9E6}"/>
              </a:ext>
            </a:extLst>
          </p:cNvPr>
          <p:cNvSpPr>
            <a:spLocks noGrp="1"/>
          </p:cNvSpPr>
          <p:nvPr>
            <p:ph type="title"/>
          </p:nvPr>
        </p:nvSpPr>
        <p:spPr>
          <a:xfrm>
            <a:off x="1066800" y="1978243"/>
            <a:ext cx="10058400" cy="1450757"/>
          </a:xfrm>
        </p:spPr>
        <p:txBody>
          <a:bodyPr/>
          <a:lstStyle/>
          <a:p>
            <a:pPr algn="ctr"/>
            <a:r>
              <a:rPr lang="zh-CN" altLang="en-US" b="1" dirty="0"/>
              <a:t>动态内存常用操作</a:t>
            </a:r>
          </a:p>
        </p:txBody>
      </p:sp>
    </p:spTree>
    <p:extLst>
      <p:ext uri="{BB962C8B-B14F-4D97-AF65-F5344CB8AC3E}">
        <p14:creationId xmlns:p14="http://schemas.microsoft.com/office/powerpoint/2010/main" val="9392675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89781" y="161025"/>
            <a:ext cx="3122762" cy="710801"/>
          </a:xfrm>
        </p:spPr>
        <p:txBody>
          <a:bodyPr/>
          <a:lstStyle/>
          <a:p>
            <a:pPr algn="ctr"/>
            <a:r>
              <a:rPr lang="zh-CN" altLang="en-US" sz="3600" b="1" dirty="0"/>
              <a:t>获取一级位图</a:t>
            </a:r>
          </a:p>
        </p:txBody>
      </p:sp>
      <p:pic>
        <p:nvPicPr>
          <p:cNvPr id="7" name="内容占位符 6">
            <a:extLst>
              <a:ext uri="{FF2B5EF4-FFF2-40B4-BE49-F238E27FC236}">
                <a16:creationId xmlns:a16="http://schemas.microsoft.com/office/drawing/2014/main" id="{E9D471A7-9078-269E-87B9-45A2B111B0D1}"/>
              </a:ext>
            </a:extLst>
          </p:cNvPr>
          <p:cNvPicPr>
            <a:picLocks noGrp="1" noChangeAspect="1"/>
          </p:cNvPicPr>
          <p:nvPr>
            <p:ph idx="1"/>
          </p:nvPr>
        </p:nvPicPr>
        <p:blipFill>
          <a:blip r:embed="rId2"/>
          <a:stretch>
            <a:fillRect/>
          </a:stretch>
        </p:blipFill>
        <p:spPr>
          <a:xfrm>
            <a:off x="2482813" y="2219919"/>
            <a:ext cx="5694381" cy="1209081"/>
          </a:xfrm>
          <a:prstGeom prst="rect">
            <a:avLst/>
          </a:prstGeom>
        </p:spPr>
      </p:pic>
      <p:sp>
        <p:nvSpPr>
          <p:cNvPr id="6" name="文本框 5">
            <a:extLst>
              <a:ext uri="{FF2B5EF4-FFF2-40B4-BE49-F238E27FC236}">
                <a16:creationId xmlns:a16="http://schemas.microsoft.com/office/drawing/2014/main" id="{B707D286-8A0B-065F-3515-BCFD633438D7}"/>
              </a:ext>
            </a:extLst>
          </p:cNvPr>
          <p:cNvSpPr txBox="1"/>
          <p:nvPr/>
        </p:nvSpPr>
        <p:spPr>
          <a:xfrm>
            <a:off x="1842072" y="4197311"/>
            <a:ext cx="7536873" cy="1477328"/>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err="1"/>
              <a:t>OsMemFLGet</a:t>
            </a:r>
            <a:r>
              <a:rPr lang="zh-CN" altLang="en-US" dirty="0"/>
              <a:t>是用来获取第一级位图的函数。首先判断</a:t>
            </a:r>
            <a:r>
              <a:rPr lang="en-US" altLang="zh-CN" dirty="0"/>
              <a:t>size</a:t>
            </a:r>
            <a:r>
              <a:rPr lang="zh-CN" altLang="en-US" dirty="0"/>
              <a:t>大小是否超出小桶上限。</a:t>
            </a:r>
            <a:endParaRPr lang="en-US" altLang="zh-CN" dirty="0"/>
          </a:p>
          <a:p>
            <a:pPr marL="285750" indent="-285750">
              <a:buFont typeface="Wingdings" panose="05000000000000000000" pitchFamily="2" charset="2"/>
              <a:buChar char="l"/>
            </a:pPr>
            <a:r>
              <a:rPr lang="zh-CN" altLang="en-US" dirty="0"/>
              <a:t>若超出则对</a:t>
            </a:r>
            <a:r>
              <a:rPr lang="en-US" altLang="zh-CN" dirty="0"/>
              <a:t>size</a:t>
            </a:r>
            <a:r>
              <a:rPr lang="zh-CN" altLang="en-US" dirty="0"/>
              <a:t>进行</a:t>
            </a:r>
            <a:r>
              <a:rPr lang="en-US" altLang="zh-CN" dirty="0"/>
              <a:t>log2(size)</a:t>
            </a:r>
            <a:r>
              <a:rPr lang="zh-CN" altLang="en-US" dirty="0"/>
              <a:t>的操作。</a:t>
            </a:r>
            <a:endParaRPr lang="en-US" altLang="zh-CN" dirty="0"/>
          </a:p>
          <a:p>
            <a:pPr marL="285750" indent="-285750">
              <a:buFont typeface="Wingdings" panose="05000000000000000000" pitchFamily="2" charset="2"/>
              <a:buChar char="l"/>
            </a:pPr>
            <a:r>
              <a:rPr lang="zh-CN" altLang="en-US" dirty="0"/>
              <a:t>若没有超出则将</a:t>
            </a:r>
            <a:r>
              <a:rPr lang="en-US" altLang="zh-CN" dirty="0"/>
              <a:t>size</a:t>
            </a:r>
            <a:r>
              <a:rPr lang="zh-CN" altLang="en-US" dirty="0"/>
              <a:t>右移</a:t>
            </a:r>
            <a:r>
              <a:rPr lang="en-US" altLang="zh-CN" dirty="0"/>
              <a:t>2</a:t>
            </a:r>
            <a:r>
              <a:rPr lang="zh-CN" altLang="en-US" dirty="0"/>
              <a:t>位找到对应的小桶区间，减</a:t>
            </a:r>
            <a:r>
              <a:rPr lang="en-US" altLang="zh-CN" dirty="0"/>
              <a:t>1</a:t>
            </a:r>
            <a:r>
              <a:rPr lang="zh-CN" altLang="en-US" dirty="0"/>
              <a:t>是为了对应小桶是从</a:t>
            </a:r>
            <a:r>
              <a:rPr lang="en-US" altLang="zh-CN" dirty="0"/>
              <a:t>0-30</a:t>
            </a:r>
            <a:r>
              <a:rPr lang="zh-CN" altLang="en-US" dirty="0"/>
              <a:t>计数。</a:t>
            </a:r>
          </a:p>
        </p:txBody>
      </p:sp>
    </p:spTree>
    <p:extLst>
      <p:ext uri="{BB962C8B-B14F-4D97-AF65-F5344CB8AC3E}">
        <p14:creationId xmlns:p14="http://schemas.microsoft.com/office/powerpoint/2010/main" val="209586776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89782" y="166778"/>
            <a:ext cx="3237780" cy="733804"/>
          </a:xfrm>
        </p:spPr>
        <p:txBody>
          <a:bodyPr/>
          <a:lstStyle/>
          <a:p>
            <a:pPr algn="ctr"/>
            <a:r>
              <a:rPr lang="zh-CN" altLang="en-US" sz="3600" b="1" dirty="0"/>
              <a:t>获取二级位图</a:t>
            </a:r>
          </a:p>
        </p:txBody>
      </p:sp>
      <p:pic>
        <p:nvPicPr>
          <p:cNvPr id="5" name="内容占位符 4">
            <a:extLst>
              <a:ext uri="{FF2B5EF4-FFF2-40B4-BE49-F238E27FC236}">
                <a16:creationId xmlns:a16="http://schemas.microsoft.com/office/drawing/2014/main" id="{5E29C4C3-83D9-5E0C-6E2F-F769B4A07E74}"/>
              </a:ext>
            </a:extLst>
          </p:cNvPr>
          <p:cNvPicPr>
            <a:picLocks noGrp="1" noChangeAspect="1"/>
          </p:cNvPicPr>
          <p:nvPr>
            <p:ph idx="1"/>
          </p:nvPr>
        </p:nvPicPr>
        <p:blipFill>
          <a:blip r:embed="rId2"/>
          <a:stretch>
            <a:fillRect/>
          </a:stretch>
        </p:blipFill>
        <p:spPr>
          <a:xfrm>
            <a:off x="2301159" y="2184907"/>
            <a:ext cx="7077786" cy="102045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707D286-8A0B-065F-3515-BCFD633438D7}"/>
                  </a:ext>
                </a:extLst>
              </p:cNvPr>
              <p:cNvSpPr txBox="1"/>
              <p:nvPr/>
            </p:nvSpPr>
            <p:spPr>
              <a:xfrm>
                <a:off x="2071615" y="4188433"/>
                <a:ext cx="7536873" cy="1490536"/>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OsMemSLGet</a:t>
                </a:r>
                <a:r>
                  <a:rPr lang="zh-CN" altLang="en-US" dirty="0"/>
                  <a:t>是用来获取第二级位图的函数。传入的参数</a:t>
                </a:r>
                <a:r>
                  <a:rPr lang="en-US" altLang="zh-CN" dirty="0"/>
                  <a:t>size</a:t>
                </a:r>
                <a:r>
                  <a:rPr lang="zh-CN" altLang="en-US" dirty="0"/>
                  <a:t>是内存块大小，</a:t>
                </a:r>
                <a:r>
                  <a:rPr lang="en-US" altLang="zh-CN" dirty="0" err="1"/>
                  <a:t>fl</a:t>
                </a:r>
                <a:r>
                  <a:rPr lang="zh-CN" altLang="en-US" dirty="0"/>
                  <a:t>是超出小桶区间的一级位图参数，也就是</a:t>
                </a:r>
                <a:r>
                  <a:rPr lang="en-US" altLang="zh-CN" dirty="0"/>
                  <a:t>size</a:t>
                </a:r>
                <a:r>
                  <a:rPr lang="zh-CN" altLang="en-US" dirty="0"/>
                  <a:t>的计算</a:t>
                </a:r>
                <a:r>
                  <a:rPr lang="en-US" altLang="zh-CN" dirty="0"/>
                  <a:t>log2(size)</a:t>
                </a:r>
                <a:r>
                  <a:rPr lang="zh-CN" altLang="en-US" dirty="0"/>
                  <a:t>得到的整数。</a:t>
                </a:r>
                <a:endParaRPr lang="en-US" altLang="zh-CN" dirty="0"/>
              </a:p>
              <a:p>
                <a:pPr marL="285750" indent="-285750">
                  <a:buFont typeface="Wingdings" panose="05000000000000000000" pitchFamily="2" charset="2"/>
                  <a:buChar char="l"/>
                </a:pPr>
                <a:r>
                  <a:rPr lang="zh-CN" altLang="en-US" i="1" dirty="0"/>
                  <a:t>表达式具体含义没怎么明白，字面是将</a:t>
                </a:r>
                <a:r>
                  <a:rPr lang="en-US" altLang="zh-CN" i="1" dirty="0"/>
                  <a:t>size</a:t>
                </a:r>
                <a:r>
                  <a:rPr lang="zh-CN" altLang="en-US" i="1" dirty="0"/>
                  <a:t>乘以</a:t>
                </a:r>
                <a:r>
                  <a:rPr lang="en-US" altLang="zh-CN" i="1" dirty="0"/>
                  <a:t>8</a:t>
                </a:r>
                <a:r>
                  <a:rPr lang="zh-CN" altLang="en-US" i="1" dirty="0"/>
                  <a:t>再除以</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m:rPr>
                            <m:sty m:val="p"/>
                          </m:rPr>
                          <a:rPr lang="en-US" altLang="zh-CN" i="1">
                            <a:latin typeface="Cambria Math" panose="02040503050406030204" pitchFamily="18" charset="0"/>
                          </a:rPr>
                          <m:t>fl</m:t>
                        </m:r>
                      </m:sup>
                    </m:sSup>
                  </m:oMath>
                </a14:m>
                <a:r>
                  <a:rPr lang="zh-CN" altLang="en-US" i="1" dirty="0"/>
                  <a:t>之后减去</a:t>
                </a:r>
                <a:r>
                  <a:rPr lang="en-US" altLang="zh-CN" i="1" dirty="0"/>
                  <a:t>224.</a:t>
                </a:r>
                <a:r>
                  <a:rPr lang="zh-CN" altLang="en-US" i="1" dirty="0"/>
                  <a:t>将</a:t>
                </a:r>
                <a:r>
                  <a:rPr lang="en-US" altLang="zh-CN" i="1" dirty="0"/>
                  <a:t>192</a:t>
                </a:r>
                <a:r>
                  <a:rPr lang="zh-CN" altLang="en-US" i="1" dirty="0"/>
                  <a:t>代入后计算是一个负数，也就是一个非常大的无符号整数</a:t>
                </a:r>
                <a:endParaRPr lang="en-US" altLang="zh-CN" i="1" dirty="0"/>
              </a:p>
            </p:txBody>
          </p:sp>
        </mc:Choice>
        <mc:Fallback xmlns="">
          <p:sp>
            <p:nvSpPr>
              <p:cNvPr id="6" name="文本框 5">
                <a:extLst>
                  <a:ext uri="{FF2B5EF4-FFF2-40B4-BE49-F238E27FC236}">
                    <a16:creationId xmlns:a16="http://schemas.microsoft.com/office/drawing/2014/main" id="{B707D286-8A0B-065F-3515-BCFD633438D7}"/>
                  </a:ext>
                </a:extLst>
              </p:cNvPr>
              <p:cNvSpPr txBox="1">
                <a:spLocks noRot="1" noChangeAspect="1" noMove="1" noResize="1" noEditPoints="1" noAdjustHandles="1" noChangeArrowheads="1" noChangeShapeType="1" noTextEdit="1"/>
              </p:cNvSpPr>
              <p:nvPr/>
            </p:nvSpPr>
            <p:spPr>
              <a:xfrm>
                <a:off x="2071615" y="4188433"/>
                <a:ext cx="7536873" cy="1490536"/>
              </a:xfrm>
              <a:prstGeom prst="rect">
                <a:avLst/>
              </a:prstGeom>
              <a:blipFill>
                <a:blip r:embed="rId3"/>
                <a:stretch>
                  <a:fillRect l="-566" t="-3265" r="-647" b="-5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073341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97766" y="109266"/>
            <a:ext cx="3024996" cy="843073"/>
          </a:xfrm>
        </p:spPr>
        <p:txBody>
          <a:bodyPr/>
          <a:lstStyle/>
          <a:p>
            <a:pPr algn="ctr"/>
            <a:r>
              <a:rPr lang="zh-CN" altLang="en-US" sz="3600" b="1" dirty="0"/>
              <a:t>合并节点函数</a:t>
            </a:r>
          </a:p>
        </p:txBody>
      </p:sp>
      <p:pic>
        <p:nvPicPr>
          <p:cNvPr id="8" name="内容占位符 7">
            <a:extLst>
              <a:ext uri="{FF2B5EF4-FFF2-40B4-BE49-F238E27FC236}">
                <a16:creationId xmlns:a16="http://schemas.microsoft.com/office/drawing/2014/main" id="{86911B8D-6A08-A10F-D7BF-CC38D86843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9528" y="1808084"/>
            <a:ext cx="7193903" cy="2491956"/>
          </a:xfrm>
        </p:spPr>
      </p:pic>
      <p:sp>
        <p:nvSpPr>
          <p:cNvPr id="6" name="文本框 5">
            <a:extLst>
              <a:ext uri="{FF2B5EF4-FFF2-40B4-BE49-F238E27FC236}">
                <a16:creationId xmlns:a16="http://schemas.microsoft.com/office/drawing/2014/main" id="{B707D286-8A0B-065F-3515-BCFD633438D7}"/>
              </a:ext>
            </a:extLst>
          </p:cNvPr>
          <p:cNvSpPr txBox="1"/>
          <p:nvPr/>
        </p:nvSpPr>
        <p:spPr>
          <a:xfrm>
            <a:off x="2186558" y="4488873"/>
            <a:ext cx="7536873" cy="1477328"/>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err="1"/>
              <a:t>OsMemMergeNode</a:t>
            </a:r>
            <a:r>
              <a:rPr lang="zh-CN" altLang="en-US" dirty="0"/>
              <a:t>函数用于合并参数</a:t>
            </a:r>
            <a:r>
              <a:rPr lang="en-US" altLang="zh-CN" dirty="0"/>
              <a:t>node</a:t>
            </a:r>
            <a:r>
              <a:rPr lang="zh-CN" altLang="en-US" dirty="0"/>
              <a:t>和其前一个空闲节点。</a:t>
            </a:r>
            <a:endParaRPr lang="en-US" altLang="zh-CN" dirty="0"/>
          </a:p>
          <a:p>
            <a:pPr marL="285750" indent="-285750">
              <a:buFont typeface="Wingdings" panose="05000000000000000000" pitchFamily="2" charset="2"/>
              <a:buChar char="l"/>
            </a:pPr>
            <a:r>
              <a:rPr lang="zh-CN" altLang="en-US" dirty="0"/>
              <a:t>将上一个节点的大小加入要合并的节点也就是该节点的大小，然后</a:t>
            </a:r>
            <a:r>
              <a:rPr lang="en-US" altLang="zh-CN" dirty="0" err="1"/>
              <a:t>nextNode</a:t>
            </a:r>
            <a:r>
              <a:rPr lang="zh-CN" altLang="en-US" dirty="0"/>
              <a:t>指向</a:t>
            </a:r>
            <a:r>
              <a:rPr lang="en-US" altLang="zh-CN" dirty="0"/>
              <a:t>node</a:t>
            </a:r>
            <a:r>
              <a:rPr lang="zh-CN" altLang="en-US" dirty="0"/>
              <a:t>的下一个节点。</a:t>
            </a:r>
            <a:endParaRPr lang="en-US" altLang="zh-CN" dirty="0"/>
          </a:p>
          <a:p>
            <a:pPr marL="285750" indent="-285750">
              <a:buFont typeface="Wingdings" panose="05000000000000000000" pitchFamily="2" charset="2"/>
              <a:buChar char="l"/>
            </a:pPr>
            <a:r>
              <a:rPr lang="zh-CN" altLang="en-US" dirty="0"/>
              <a:t>最后判断下一个节点是否是最后一个节点，如果不是的话，将</a:t>
            </a:r>
            <a:r>
              <a:rPr lang="en-US" altLang="zh-CN" dirty="0"/>
              <a:t>node</a:t>
            </a:r>
            <a:r>
              <a:rPr lang="zh-CN" altLang="en-US" dirty="0"/>
              <a:t>的下一个节点的</a:t>
            </a:r>
            <a:r>
              <a:rPr lang="en-US" altLang="zh-CN" dirty="0" err="1"/>
              <a:t>prev</a:t>
            </a:r>
            <a:r>
              <a:rPr lang="zh-CN" altLang="en-US" dirty="0"/>
              <a:t>指向</a:t>
            </a:r>
            <a:r>
              <a:rPr lang="en-US" altLang="zh-CN" dirty="0"/>
              <a:t>node</a:t>
            </a:r>
            <a:r>
              <a:rPr lang="zh-CN" altLang="en-US" dirty="0"/>
              <a:t>的前一个节点的起始位置。</a:t>
            </a:r>
          </a:p>
        </p:txBody>
      </p:sp>
    </p:spTree>
    <p:extLst>
      <p:ext uri="{BB962C8B-B14F-4D97-AF65-F5344CB8AC3E}">
        <p14:creationId xmlns:p14="http://schemas.microsoft.com/office/powerpoint/2010/main" val="236423418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26521" y="126521"/>
            <a:ext cx="3024996" cy="837321"/>
          </a:xfrm>
        </p:spPr>
        <p:txBody>
          <a:bodyPr/>
          <a:lstStyle/>
          <a:p>
            <a:pPr algn="ctr"/>
            <a:r>
              <a:rPr lang="zh-CN" altLang="en-US" sz="3600" b="1" dirty="0"/>
              <a:t>合并节点函数</a:t>
            </a:r>
          </a:p>
        </p:txBody>
      </p:sp>
      <p:pic>
        <p:nvPicPr>
          <p:cNvPr id="8" name="内容占位符 7">
            <a:extLst>
              <a:ext uri="{FF2B5EF4-FFF2-40B4-BE49-F238E27FC236}">
                <a16:creationId xmlns:a16="http://schemas.microsoft.com/office/drawing/2014/main" id="{86911B8D-6A08-A10F-D7BF-CC38D86843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99250"/>
            <a:ext cx="4643628" cy="1825242"/>
          </a:xfrm>
        </p:spPr>
      </p:pic>
      <p:pic>
        <p:nvPicPr>
          <p:cNvPr id="4" name="图片 3">
            <a:extLst>
              <a:ext uri="{FF2B5EF4-FFF2-40B4-BE49-F238E27FC236}">
                <a16:creationId xmlns:a16="http://schemas.microsoft.com/office/drawing/2014/main" id="{6A6D995C-AB6E-525F-3AD4-201EB700F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539" y="3984595"/>
            <a:ext cx="1511811" cy="1667259"/>
          </a:xfrm>
          <a:prstGeom prst="rect">
            <a:avLst/>
          </a:prstGeom>
        </p:spPr>
      </p:pic>
      <p:sp>
        <p:nvSpPr>
          <p:cNvPr id="9" name="矩形 8">
            <a:extLst>
              <a:ext uri="{FF2B5EF4-FFF2-40B4-BE49-F238E27FC236}">
                <a16:creationId xmlns:a16="http://schemas.microsoft.com/office/drawing/2014/main" id="{FCB55839-8EE9-C27F-91AE-B45CB7AB1174}"/>
              </a:ext>
            </a:extLst>
          </p:cNvPr>
          <p:cNvSpPr/>
          <p:nvPr/>
        </p:nvSpPr>
        <p:spPr>
          <a:xfrm>
            <a:off x="6226225" y="2463399"/>
            <a:ext cx="1781433" cy="7812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solidFill>
                  <a:schemeClr val="tx1"/>
                </a:solidFill>
              </a:rPr>
              <a:t>node-&gt;</a:t>
            </a:r>
            <a:r>
              <a:rPr lang="en-US" altLang="zh-CN" dirty="0" err="1">
                <a:solidFill>
                  <a:schemeClr val="tx1"/>
                </a:solidFill>
              </a:rPr>
              <a:t>ptr.prev</a:t>
            </a:r>
            <a:endParaRPr lang="zh-CN" altLang="en-US" dirty="0">
              <a:solidFill>
                <a:schemeClr val="tx1"/>
              </a:solidFill>
            </a:endParaRPr>
          </a:p>
        </p:txBody>
      </p:sp>
      <p:sp>
        <p:nvSpPr>
          <p:cNvPr id="10" name="矩形 9">
            <a:extLst>
              <a:ext uri="{FF2B5EF4-FFF2-40B4-BE49-F238E27FC236}">
                <a16:creationId xmlns:a16="http://schemas.microsoft.com/office/drawing/2014/main" id="{C08CB2C1-C7F2-119B-17E5-F6B25D44CD2C}"/>
              </a:ext>
            </a:extLst>
          </p:cNvPr>
          <p:cNvSpPr/>
          <p:nvPr/>
        </p:nvSpPr>
        <p:spPr>
          <a:xfrm>
            <a:off x="5995401" y="2463399"/>
            <a:ext cx="230825" cy="78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99455172-78D2-EAFC-3C79-4A4EE94975AA}"/>
              </a:ext>
            </a:extLst>
          </p:cNvPr>
          <p:cNvSpPr/>
          <p:nvPr/>
        </p:nvSpPr>
        <p:spPr>
          <a:xfrm>
            <a:off x="8834774" y="2463399"/>
            <a:ext cx="973578" cy="7812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solidFill>
                  <a:schemeClr val="tx1"/>
                </a:solidFill>
              </a:rPr>
              <a:t>node</a:t>
            </a:r>
            <a:endParaRPr lang="zh-CN" altLang="en-US" dirty="0">
              <a:solidFill>
                <a:schemeClr val="tx1"/>
              </a:solidFill>
            </a:endParaRPr>
          </a:p>
        </p:txBody>
      </p:sp>
      <p:sp>
        <p:nvSpPr>
          <p:cNvPr id="12" name="矩形 11">
            <a:extLst>
              <a:ext uri="{FF2B5EF4-FFF2-40B4-BE49-F238E27FC236}">
                <a16:creationId xmlns:a16="http://schemas.microsoft.com/office/drawing/2014/main" id="{DF8EC460-487F-AD9E-14AE-20C9EAE86577}"/>
              </a:ext>
            </a:extLst>
          </p:cNvPr>
          <p:cNvSpPr/>
          <p:nvPr/>
        </p:nvSpPr>
        <p:spPr>
          <a:xfrm>
            <a:off x="8603949" y="2463399"/>
            <a:ext cx="230825" cy="78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D7CAE22-E77D-AF56-5F85-9082A642D71A}"/>
              </a:ext>
            </a:extLst>
          </p:cNvPr>
          <p:cNvSpPr/>
          <p:nvPr/>
        </p:nvSpPr>
        <p:spPr>
          <a:xfrm>
            <a:off x="6226225" y="4497865"/>
            <a:ext cx="1781433" cy="7812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solidFill>
                  <a:schemeClr val="tx1"/>
                </a:solidFill>
              </a:rPr>
              <a:t>node-&gt;</a:t>
            </a:r>
            <a:r>
              <a:rPr lang="en-US" altLang="zh-CN" dirty="0" err="1">
                <a:solidFill>
                  <a:schemeClr val="tx1"/>
                </a:solidFill>
              </a:rPr>
              <a:t>ptr.prev</a:t>
            </a:r>
            <a:endParaRPr lang="zh-CN" altLang="en-US" dirty="0">
              <a:solidFill>
                <a:schemeClr val="tx1"/>
              </a:solidFill>
            </a:endParaRPr>
          </a:p>
        </p:txBody>
      </p:sp>
      <p:sp>
        <p:nvSpPr>
          <p:cNvPr id="14" name="矩形 13">
            <a:extLst>
              <a:ext uri="{FF2B5EF4-FFF2-40B4-BE49-F238E27FC236}">
                <a16:creationId xmlns:a16="http://schemas.microsoft.com/office/drawing/2014/main" id="{13F9C772-BC76-4882-F7C9-1CF0F9DFF6AD}"/>
              </a:ext>
            </a:extLst>
          </p:cNvPr>
          <p:cNvSpPr/>
          <p:nvPr/>
        </p:nvSpPr>
        <p:spPr>
          <a:xfrm>
            <a:off x="5995401" y="4497865"/>
            <a:ext cx="230825" cy="78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39E3D993-7B6F-D39B-C4D0-4D147AFDE088}"/>
              </a:ext>
            </a:extLst>
          </p:cNvPr>
          <p:cNvSpPr/>
          <p:nvPr/>
        </p:nvSpPr>
        <p:spPr>
          <a:xfrm>
            <a:off x="8213342" y="4497865"/>
            <a:ext cx="973578" cy="7812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solidFill>
                  <a:schemeClr val="tx1"/>
                </a:solidFill>
              </a:rPr>
              <a:t>node</a:t>
            </a:r>
            <a:endParaRPr lang="zh-CN" altLang="en-US" dirty="0">
              <a:solidFill>
                <a:schemeClr val="tx1"/>
              </a:solidFill>
            </a:endParaRPr>
          </a:p>
        </p:txBody>
      </p:sp>
      <p:sp>
        <p:nvSpPr>
          <p:cNvPr id="16" name="矩形 15">
            <a:extLst>
              <a:ext uri="{FF2B5EF4-FFF2-40B4-BE49-F238E27FC236}">
                <a16:creationId xmlns:a16="http://schemas.microsoft.com/office/drawing/2014/main" id="{3EFF2661-757E-5071-0AA8-5E8085F54F01}"/>
              </a:ext>
            </a:extLst>
          </p:cNvPr>
          <p:cNvSpPr/>
          <p:nvPr/>
        </p:nvSpPr>
        <p:spPr>
          <a:xfrm>
            <a:off x="7982517" y="4497865"/>
            <a:ext cx="230825" cy="78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a:extLst>
              <a:ext uri="{FF2B5EF4-FFF2-40B4-BE49-F238E27FC236}">
                <a16:creationId xmlns:a16="http://schemas.microsoft.com/office/drawing/2014/main" id="{5D131388-02BA-79D9-665C-8616BEF91F59}"/>
              </a:ext>
            </a:extLst>
          </p:cNvPr>
          <p:cNvCxnSpPr>
            <a:stCxn id="12" idx="1"/>
            <a:endCxn id="10" idx="1"/>
          </p:cNvCxnSpPr>
          <p:nvPr/>
        </p:nvCxnSpPr>
        <p:spPr>
          <a:xfrm flipH="1">
            <a:off x="5995401" y="2854017"/>
            <a:ext cx="2608548"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3" name="矩形 22">
            <a:extLst>
              <a:ext uri="{FF2B5EF4-FFF2-40B4-BE49-F238E27FC236}">
                <a16:creationId xmlns:a16="http://schemas.microsoft.com/office/drawing/2014/main" id="{6F3A2042-7055-CEA0-75F7-8004CE64E7CE}"/>
              </a:ext>
            </a:extLst>
          </p:cNvPr>
          <p:cNvSpPr/>
          <p:nvPr/>
        </p:nvSpPr>
        <p:spPr>
          <a:xfrm>
            <a:off x="10019952" y="4497865"/>
            <a:ext cx="1219177" cy="781235"/>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err="1">
                <a:solidFill>
                  <a:schemeClr val="tx1"/>
                </a:solidFill>
              </a:rPr>
              <a:t>nextNode</a:t>
            </a:r>
            <a:endParaRPr lang="zh-CN" altLang="en-US" dirty="0">
              <a:solidFill>
                <a:schemeClr val="tx1"/>
              </a:solidFill>
            </a:endParaRPr>
          </a:p>
        </p:txBody>
      </p:sp>
      <p:sp>
        <p:nvSpPr>
          <p:cNvPr id="24" name="矩形 23">
            <a:extLst>
              <a:ext uri="{FF2B5EF4-FFF2-40B4-BE49-F238E27FC236}">
                <a16:creationId xmlns:a16="http://schemas.microsoft.com/office/drawing/2014/main" id="{104A846E-E359-65B0-0A1A-15AC990D9E55}"/>
              </a:ext>
            </a:extLst>
          </p:cNvPr>
          <p:cNvSpPr/>
          <p:nvPr/>
        </p:nvSpPr>
        <p:spPr>
          <a:xfrm>
            <a:off x="9789128" y="4497865"/>
            <a:ext cx="230825" cy="781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580DB16A-C631-0841-0494-22C2B3A94388}"/>
              </a:ext>
            </a:extLst>
          </p:cNvPr>
          <p:cNvCxnSpPr>
            <a:stCxn id="24" idx="1"/>
            <a:endCxn id="14" idx="1"/>
          </p:cNvCxnSpPr>
          <p:nvPr/>
        </p:nvCxnSpPr>
        <p:spPr>
          <a:xfrm flipH="1">
            <a:off x="5995401" y="4888483"/>
            <a:ext cx="3793727"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8" name="直接箭头连接符 27">
            <a:extLst>
              <a:ext uri="{FF2B5EF4-FFF2-40B4-BE49-F238E27FC236}">
                <a16:creationId xmlns:a16="http://schemas.microsoft.com/office/drawing/2014/main" id="{EF5A0C35-99D6-A064-D678-5DA1AE0CA925}"/>
              </a:ext>
            </a:extLst>
          </p:cNvPr>
          <p:cNvCxnSpPr/>
          <p:nvPr/>
        </p:nvCxnSpPr>
        <p:spPr>
          <a:xfrm>
            <a:off x="8407153" y="3244634"/>
            <a:ext cx="0" cy="1253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18949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97765" y="79050"/>
            <a:ext cx="3128513" cy="831571"/>
          </a:xfrm>
        </p:spPr>
        <p:txBody>
          <a:bodyPr/>
          <a:lstStyle/>
          <a:p>
            <a:pPr algn="ctr"/>
            <a:r>
              <a:rPr lang="zh-CN" altLang="en-US" sz="3600" b="1" dirty="0"/>
              <a:t>分割节点函数</a:t>
            </a:r>
          </a:p>
        </p:txBody>
      </p:sp>
      <p:pic>
        <p:nvPicPr>
          <p:cNvPr id="11" name="图片 10">
            <a:extLst>
              <a:ext uri="{FF2B5EF4-FFF2-40B4-BE49-F238E27FC236}">
                <a16:creationId xmlns:a16="http://schemas.microsoft.com/office/drawing/2014/main" id="{EF09786C-D52B-003C-36DC-5D550C905210}"/>
              </a:ext>
            </a:extLst>
          </p:cNvPr>
          <p:cNvPicPr>
            <a:picLocks noChangeAspect="1"/>
          </p:cNvPicPr>
          <p:nvPr/>
        </p:nvPicPr>
        <p:blipFill>
          <a:blip r:embed="rId2"/>
          <a:stretch>
            <a:fillRect/>
          </a:stretch>
        </p:blipFill>
        <p:spPr>
          <a:xfrm>
            <a:off x="1097280" y="1878994"/>
            <a:ext cx="9997440" cy="3100011"/>
          </a:xfrm>
          <a:prstGeom prst="rect">
            <a:avLst/>
          </a:prstGeom>
        </p:spPr>
      </p:pic>
      <p:sp>
        <p:nvSpPr>
          <p:cNvPr id="12" name="文本框 11">
            <a:extLst>
              <a:ext uri="{FF2B5EF4-FFF2-40B4-BE49-F238E27FC236}">
                <a16:creationId xmlns:a16="http://schemas.microsoft.com/office/drawing/2014/main" id="{9A3B49D7-29A1-6541-EDF4-6EC2EC8A2139}"/>
              </a:ext>
            </a:extLst>
          </p:cNvPr>
          <p:cNvSpPr txBox="1"/>
          <p:nvPr/>
        </p:nvSpPr>
        <p:spPr>
          <a:xfrm>
            <a:off x="1097280" y="5246255"/>
            <a:ext cx="10328102"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该函数用于切割节点，三个参数分别为动态内存池的起始位置</a:t>
            </a:r>
            <a:r>
              <a:rPr lang="en-US" altLang="zh-CN" dirty="0"/>
              <a:t>pool</a:t>
            </a:r>
            <a:r>
              <a:rPr lang="zh-CN" altLang="en-US" dirty="0"/>
              <a:t>，</a:t>
            </a:r>
            <a:r>
              <a:rPr lang="en-US" altLang="zh-CN" dirty="0" err="1"/>
              <a:t>allocNode</a:t>
            </a:r>
            <a:r>
              <a:rPr lang="zh-CN" altLang="en-US" dirty="0"/>
              <a:t>表示切割的节点，</a:t>
            </a:r>
            <a:r>
              <a:rPr lang="en-US" altLang="zh-CN" dirty="0" err="1"/>
              <a:t>allocSize</a:t>
            </a:r>
            <a:r>
              <a:rPr lang="zh-CN" altLang="en-US" dirty="0"/>
              <a:t>表示需要切割出的内存大小，分割之后的剩余部分，如果下一个节点是空闲节点则合并一起。分配节点在左边，新空闲节点在右边。</a:t>
            </a:r>
          </a:p>
        </p:txBody>
      </p:sp>
    </p:spTree>
    <p:extLst>
      <p:ext uri="{BB962C8B-B14F-4D97-AF65-F5344CB8AC3E}">
        <p14:creationId xmlns:p14="http://schemas.microsoft.com/office/powerpoint/2010/main" val="264671862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F2F93C-A5F9-C5AB-D39A-E5B80CBFE477}"/>
              </a:ext>
            </a:extLst>
          </p:cNvPr>
          <p:cNvSpPr>
            <a:spLocks noGrp="1"/>
          </p:cNvSpPr>
          <p:nvPr>
            <p:ph type="title"/>
          </p:nvPr>
        </p:nvSpPr>
        <p:spPr>
          <a:xfrm>
            <a:off x="212785" y="132271"/>
            <a:ext cx="3099758" cy="733805"/>
          </a:xfrm>
        </p:spPr>
        <p:txBody>
          <a:bodyPr/>
          <a:lstStyle/>
          <a:p>
            <a:pPr algn="ctr"/>
            <a:r>
              <a:rPr lang="zh-CN" altLang="en-US" sz="3600" b="1" dirty="0"/>
              <a:t>分割节点函数</a:t>
            </a:r>
            <a:endParaRPr lang="zh-CN" altLang="en-US" sz="3600" dirty="0"/>
          </a:p>
        </p:txBody>
      </p:sp>
      <p:pic>
        <p:nvPicPr>
          <p:cNvPr id="5" name="内容占位符 4">
            <a:extLst>
              <a:ext uri="{FF2B5EF4-FFF2-40B4-BE49-F238E27FC236}">
                <a16:creationId xmlns:a16="http://schemas.microsoft.com/office/drawing/2014/main" id="{D9867B27-878C-04C1-ACE3-20069DCA50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5346" y="1737360"/>
            <a:ext cx="1974394" cy="3435286"/>
          </a:xfrm>
        </p:spPr>
      </p:pic>
      <p:sp>
        <p:nvSpPr>
          <p:cNvPr id="6" name="矩形 5">
            <a:extLst>
              <a:ext uri="{FF2B5EF4-FFF2-40B4-BE49-F238E27FC236}">
                <a16:creationId xmlns:a16="http://schemas.microsoft.com/office/drawing/2014/main" id="{53257286-25CD-09A3-C6CE-CF119B789E97}"/>
              </a:ext>
            </a:extLst>
          </p:cNvPr>
          <p:cNvSpPr/>
          <p:nvPr/>
        </p:nvSpPr>
        <p:spPr>
          <a:xfrm>
            <a:off x="5652117" y="2219416"/>
            <a:ext cx="4024544" cy="827843"/>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err="1">
                <a:solidFill>
                  <a:schemeClr val="tx1"/>
                </a:solidFill>
              </a:rPr>
              <a:t>allocNode</a:t>
            </a:r>
            <a:endParaRPr lang="zh-CN" altLang="en-US" dirty="0">
              <a:solidFill>
                <a:schemeClr val="tx1"/>
              </a:solidFill>
            </a:endParaRPr>
          </a:p>
        </p:txBody>
      </p:sp>
      <p:sp>
        <p:nvSpPr>
          <p:cNvPr id="7" name="矩形 6">
            <a:extLst>
              <a:ext uri="{FF2B5EF4-FFF2-40B4-BE49-F238E27FC236}">
                <a16:creationId xmlns:a16="http://schemas.microsoft.com/office/drawing/2014/main" id="{4796D208-2D67-0739-DBD7-CF44E060D251}"/>
              </a:ext>
            </a:extLst>
          </p:cNvPr>
          <p:cNvSpPr/>
          <p:nvPr/>
        </p:nvSpPr>
        <p:spPr>
          <a:xfrm>
            <a:off x="5335480" y="2219416"/>
            <a:ext cx="316637" cy="827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D418DA8-4720-61CF-C97F-08B9AD83D8D8}"/>
              </a:ext>
            </a:extLst>
          </p:cNvPr>
          <p:cNvSpPr/>
          <p:nvPr/>
        </p:nvSpPr>
        <p:spPr>
          <a:xfrm>
            <a:off x="5652117" y="4005307"/>
            <a:ext cx="1405631" cy="827843"/>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err="1">
                <a:solidFill>
                  <a:schemeClr val="tx1"/>
                </a:solidFill>
              </a:rPr>
              <a:t>allocNode</a:t>
            </a:r>
            <a:endParaRPr lang="zh-CN" altLang="en-US" dirty="0">
              <a:solidFill>
                <a:schemeClr val="tx1"/>
              </a:solidFill>
            </a:endParaRPr>
          </a:p>
        </p:txBody>
      </p:sp>
      <p:sp>
        <p:nvSpPr>
          <p:cNvPr id="10" name="矩形 9">
            <a:extLst>
              <a:ext uri="{FF2B5EF4-FFF2-40B4-BE49-F238E27FC236}">
                <a16:creationId xmlns:a16="http://schemas.microsoft.com/office/drawing/2014/main" id="{A4958D56-6347-63B6-FF00-0AA903EF600F}"/>
              </a:ext>
            </a:extLst>
          </p:cNvPr>
          <p:cNvSpPr/>
          <p:nvPr/>
        </p:nvSpPr>
        <p:spPr>
          <a:xfrm>
            <a:off x="5341399" y="4005307"/>
            <a:ext cx="316637" cy="827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9AC9A78-894A-DEC1-9480-219CFBB7B845}"/>
              </a:ext>
            </a:extLst>
          </p:cNvPr>
          <p:cNvSpPr/>
          <p:nvPr/>
        </p:nvSpPr>
        <p:spPr>
          <a:xfrm>
            <a:off x="7679183" y="3994951"/>
            <a:ext cx="2237173" cy="838199"/>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err="1">
                <a:solidFill>
                  <a:schemeClr val="tx1"/>
                </a:solidFill>
              </a:rPr>
              <a:t>newFreeNode</a:t>
            </a:r>
            <a:endParaRPr lang="zh-CN" altLang="en-US" dirty="0">
              <a:solidFill>
                <a:schemeClr val="tx1"/>
              </a:solidFill>
            </a:endParaRPr>
          </a:p>
        </p:txBody>
      </p:sp>
      <p:sp>
        <p:nvSpPr>
          <p:cNvPr id="12" name="矩形 11">
            <a:extLst>
              <a:ext uri="{FF2B5EF4-FFF2-40B4-BE49-F238E27FC236}">
                <a16:creationId xmlns:a16="http://schemas.microsoft.com/office/drawing/2014/main" id="{D2DBC83B-7D37-FD61-0373-A14BB818125C}"/>
              </a:ext>
            </a:extLst>
          </p:cNvPr>
          <p:cNvSpPr/>
          <p:nvPr/>
        </p:nvSpPr>
        <p:spPr>
          <a:xfrm>
            <a:off x="7368466" y="4005307"/>
            <a:ext cx="310717" cy="8278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044F345B-D2AF-26C0-783C-B193A6B1DE4D}"/>
              </a:ext>
            </a:extLst>
          </p:cNvPr>
          <p:cNvCxnSpPr>
            <a:cxnSpLocks/>
          </p:cNvCxnSpPr>
          <p:nvPr/>
        </p:nvCxnSpPr>
        <p:spPr>
          <a:xfrm>
            <a:off x="7685104" y="3055469"/>
            <a:ext cx="14794" cy="947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248335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32272" y="138801"/>
            <a:ext cx="3910642" cy="779033"/>
          </a:xfrm>
        </p:spPr>
        <p:txBody>
          <a:bodyPr/>
          <a:lstStyle/>
          <a:p>
            <a:pPr algn="ctr"/>
            <a:r>
              <a:rPr lang="zh-CN" altLang="en-US" sz="3600" b="1" dirty="0"/>
              <a:t>重新申请更小内存</a:t>
            </a:r>
          </a:p>
        </p:txBody>
      </p:sp>
      <p:sp>
        <p:nvSpPr>
          <p:cNvPr id="5" name="文本框 4">
            <a:extLst>
              <a:ext uri="{FF2B5EF4-FFF2-40B4-BE49-F238E27FC236}">
                <a16:creationId xmlns:a16="http://schemas.microsoft.com/office/drawing/2014/main" id="{C07721E4-5195-560C-C84D-34B069A5DC37}"/>
              </a:ext>
            </a:extLst>
          </p:cNvPr>
          <p:cNvSpPr txBox="1"/>
          <p:nvPr/>
        </p:nvSpPr>
        <p:spPr>
          <a:xfrm>
            <a:off x="8497455" y="1911927"/>
            <a:ext cx="3361785"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该函数从一个大内存块里重新申请一个较小的内存。四个参数</a:t>
            </a:r>
            <a:r>
              <a:rPr lang="en-US" altLang="zh-CN" dirty="0"/>
              <a:t>pool</a:t>
            </a:r>
            <a:r>
              <a:rPr lang="zh-CN" altLang="en-US" dirty="0"/>
              <a:t>是内存池的起始位置，</a:t>
            </a:r>
            <a:r>
              <a:rPr lang="en-US" altLang="zh-CN" dirty="0" err="1"/>
              <a:t>allocSize</a:t>
            </a:r>
            <a:r>
              <a:rPr lang="zh-CN" altLang="en-US" dirty="0"/>
              <a:t>是重新申请内存的大小，</a:t>
            </a:r>
            <a:r>
              <a:rPr lang="en-US" altLang="zh-CN" dirty="0"/>
              <a:t>node</a:t>
            </a:r>
            <a:r>
              <a:rPr lang="zh-CN" altLang="en-US" dirty="0"/>
              <a:t>是当前节点，</a:t>
            </a:r>
            <a:r>
              <a:rPr lang="en-US" altLang="zh-CN" dirty="0" err="1"/>
              <a:t>nodeSize</a:t>
            </a:r>
            <a:r>
              <a:rPr lang="zh-CN" altLang="en-US" dirty="0"/>
              <a:t>是当前节点的大小</a:t>
            </a:r>
            <a:endParaRPr lang="en-US" altLang="zh-CN" dirty="0"/>
          </a:p>
          <a:p>
            <a:pPr marL="285750" indent="-285750">
              <a:buFont typeface="Wingdings" panose="05000000000000000000" pitchFamily="2" charset="2"/>
              <a:buChar char="l"/>
            </a:pPr>
            <a:endParaRPr lang="zh-CN" altLang="en-US" dirty="0"/>
          </a:p>
        </p:txBody>
      </p:sp>
      <p:pic>
        <p:nvPicPr>
          <p:cNvPr id="7" name="图片 6">
            <a:extLst>
              <a:ext uri="{FF2B5EF4-FFF2-40B4-BE49-F238E27FC236}">
                <a16:creationId xmlns:a16="http://schemas.microsoft.com/office/drawing/2014/main" id="{C01AC7B1-AA50-188D-B085-1B2070DF2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50" y="1911927"/>
            <a:ext cx="8174105" cy="3304118"/>
          </a:xfrm>
          <a:prstGeom prst="rect">
            <a:avLst/>
          </a:prstGeom>
        </p:spPr>
      </p:pic>
      <p:pic>
        <p:nvPicPr>
          <p:cNvPr id="3" name="图片 2">
            <a:extLst>
              <a:ext uri="{FF2B5EF4-FFF2-40B4-BE49-F238E27FC236}">
                <a16:creationId xmlns:a16="http://schemas.microsoft.com/office/drawing/2014/main" id="{1AE4A804-8D8B-26E9-2EAB-A9667910B66E}"/>
              </a:ext>
            </a:extLst>
          </p:cNvPr>
          <p:cNvPicPr>
            <a:picLocks noChangeAspect="1"/>
          </p:cNvPicPr>
          <p:nvPr/>
        </p:nvPicPr>
        <p:blipFill>
          <a:blip r:embed="rId3"/>
          <a:stretch>
            <a:fillRect/>
          </a:stretch>
        </p:blipFill>
        <p:spPr>
          <a:xfrm>
            <a:off x="9083578" y="3778041"/>
            <a:ext cx="1908213" cy="2036240"/>
          </a:xfrm>
          <a:prstGeom prst="rect">
            <a:avLst/>
          </a:prstGeom>
        </p:spPr>
      </p:pic>
    </p:spTree>
    <p:extLst>
      <p:ext uri="{BB962C8B-B14F-4D97-AF65-F5344CB8AC3E}">
        <p14:creationId xmlns:p14="http://schemas.microsoft.com/office/powerpoint/2010/main" val="86041428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03517" y="109268"/>
            <a:ext cx="4071668" cy="768310"/>
          </a:xfrm>
        </p:spPr>
        <p:txBody>
          <a:bodyPr/>
          <a:lstStyle/>
          <a:p>
            <a:pPr algn="ctr"/>
            <a:r>
              <a:rPr lang="zh-CN" altLang="en-US" sz="3600" b="1" dirty="0"/>
              <a:t>重新申请更大内存</a:t>
            </a:r>
          </a:p>
        </p:txBody>
      </p:sp>
      <p:sp>
        <p:nvSpPr>
          <p:cNvPr id="5" name="文本框 4">
            <a:extLst>
              <a:ext uri="{FF2B5EF4-FFF2-40B4-BE49-F238E27FC236}">
                <a16:creationId xmlns:a16="http://schemas.microsoft.com/office/drawing/2014/main" id="{C07721E4-5195-560C-C84D-34B069A5DC37}"/>
              </a:ext>
            </a:extLst>
          </p:cNvPr>
          <p:cNvSpPr txBox="1"/>
          <p:nvPr/>
        </p:nvSpPr>
        <p:spPr>
          <a:xfrm>
            <a:off x="8497455" y="1911927"/>
            <a:ext cx="3583709" cy="2308324"/>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该函数用于合并内存节点，重新分配更大的内存空间。</a:t>
            </a:r>
            <a:endParaRPr lang="en-US" altLang="zh-CN" dirty="0"/>
          </a:p>
          <a:p>
            <a:pPr marL="285750" indent="-285750">
              <a:buFont typeface="Wingdings" panose="05000000000000000000" pitchFamily="2" charset="2"/>
              <a:buChar char="l"/>
            </a:pPr>
            <a:r>
              <a:rPr lang="en-US" altLang="zh-CN" dirty="0"/>
              <a:t>5</a:t>
            </a:r>
            <a:r>
              <a:rPr lang="zh-CN" altLang="en-US" dirty="0"/>
              <a:t>个参数分别是</a:t>
            </a:r>
            <a:r>
              <a:rPr lang="en-US" altLang="zh-CN" dirty="0"/>
              <a:t>pool</a:t>
            </a:r>
            <a:r>
              <a:rPr lang="zh-CN" altLang="en-US" dirty="0"/>
              <a:t>内存池的起始地址，</a:t>
            </a:r>
            <a:r>
              <a:rPr lang="en-US" altLang="zh-CN" dirty="0" err="1"/>
              <a:t>allocSize</a:t>
            </a:r>
            <a:r>
              <a:rPr lang="zh-CN" altLang="en-US" dirty="0"/>
              <a:t>重新申请分配的内存大小，</a:t>
            </a:r>
            <a:r>
              <a:rPr lang="en-US" altLang="zh-CN" dirty="0"/>
              <a:t>node</a:t>
            </a:r>
            <a:r>
              <a:rPr lang="zh-CN" altLang="en-US" dirty="0"/>
              <a:t>需要重新分配内存的节点，</a:t>
            </a:r>
            <a:r>
              <a:rPr lang="en-US" altLang="zh-CN" dirty="0" err="1"/>
              <a:t>nodeSize</a:t>
            </a:r>
            <a:r>
              <a:rPr lang="zh-CN" altLang="en-US" dirty="0"/>
              <a:t>当前节点大小，</a:t>
            </a:r>
            <a:r>
              <a:rPr lang="en-US" altLang="zh-CN" dirty="0" err="1"/>
              <a:t>nextNode</a:t>
            </a:r>
            <a:r>
              <a:rPr lang="zh-CN" altLang="en-US" dirty="0"/>
              <a:t>下一个空闲内存节点。</a:t>
            </a:r>
          </a:p>
        </p:txBody>
      </p:sp>
      <p:pic>
        <p:nvPicPr>
          <p:cNvPr id="13" name="图片 12">
            <a:extLst>
              <a:ext uri="{FF2B5EF4-FFF2-40B4-BE49-F238E27FC236}">
                <a16:creationId xmlns:a16="http://schemas.microsoft.com/office/drawing/2014/main" id="{8BF7CBB8-F662-2280-BE56-A41C4D256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074" y="1847713"/>
            <a:ext cx="8128382" cy="3162574"/>
          </a:xfrm>
          <a:prstGeom prst="rect">
            <a:avLst/>
          </a:prstGeom>
        </p:spPr>
      </p:pic>
      <p:pic>
        <p:nvPicPr>
          <p:cNvPr id="4" name="图片 3">
            <a:extLst>
              <a:ext uri="{FF2B5EF4-FFF2-40B4-BE49-F238E27FC236}">
                <a16:creationId xmlns:a16="http://schemas.microsoft.com/office/drawing/2014/main" id="{EE861D03-FB54-818A-2C16-40BE292C6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5681" y="4284465"/>
            <a:ext cx="2009999" cy="2452388"/>
          </a:xfrm>
          <a:prstGeom prst="rect">
            <a:avLst/>
          </a:prstGeom>
        </p:spPr>
      </p:pic>
    </p:spTree>
    <p:extLst>
      <p:ext uri="{BB962C8B-B14F-4D97-AF65-F5344CB8AC3E}">
        <p14:creationId xmlns:p14="http://schemas.microsoft.com/office/powerpoint/2010/main" val="276776583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FB56-84B4-2B8D-2982-A90437B0A9E6}"/>
              </a:ext>
            </a:extLst>
          </p:cNvPr>
          <p:cNvSpPr>
            <a:spLocks noGrp="1"/>
          </p:cNvSpPr>
          <p:nvPr>
            <p:ph type="title"/>
          </p:nvPr>
        </p:nvSpPr>
        <p:spPr>
          <a:xfrm>
            <a:off x="1066800" y="1978243"/>
            <a:ext cx="10058400" cy="1450757"/>
          </a:xfrm>
        </p:spPr>
        <p:txBody>
          <a:bodyPr/>
          <a:lstStyle/>
          <a:p>
            <a:pPr algn="ctr"/>
            <a:r>
              <a:rPr lang="zh-CN" altLang="en-US" b="1" dirty="0"/>
              <a:t>空闲链表常用操作</a:t>
            </a:r>
          </a:p>
        </p:txBody>
      </p:sp>
    </p:spTree>
    <p:extLst>
      <p:ext uri="{BB962C8B-B14F-4D97-AF65-F5344CB8AC3E}">
        <p14:creationId xmlns:p14="http://schemas.microsoft.com/office/powerpoint/2010/main" val="143715249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241B9E-ACDE-4F2F-5ED7-263E7F2ED52C}"/>
              </a:ext>
            </a:extLst>
          </p:cNvPr>
          <p:cNvSpPr>
            <a:spLocks noGrp="1"/>
          </p:cNvSpPr>
          <p:nvPr>
            <p:ph type="title"/>
          </p:nvPr>
        </p:nvSpPr>
        <p:spPr>
          <a:xfrm>
            <a:off x="1066800" y="1978243"/>
            <a:ext cx="10058400" cy="1450757"/>
          </a:xfrm>
        </p:spPr>
        <p:txBody>
          <a:bodyPr/>
          <a:lstStyle/>
          <a:p>
            <a:pPr algn="ctr"/>
            <a:r>
              <a:rPr lang="en-US" altLang="zh-CN" b="1" dirty="0"/>
              <a:t>TLSF</a:t>
            </a:r>
            <a:r>
              <a:rPr lang="zh-CN" altLang="en-US" b="1" dirty="0"/>
              <a:t>算法</a:t>
            </a:r>
          </a:p>
        </p:txBody>
      </p:sp>
      <p:sp>
        <p:nvSpPr>
          <p:cNvPr id="3" name="文本框 2">
            <a:extLst>
              <a:ext uri="{FF2B5EF4-FFF2-40B4-BE49-F238E27FC236}">
                <a16:creationId xmlns:a16="http://schemas.microsoft.com/office/drawing/2014/main" id="{6B27D9BE-2C25-3CE6-03DE-19FDA556F238}"/>
              </a:ext>
            </a:extLst>
          </p:cNvPr>
          <p:cNvSpPr txBox="1"/>
          <p:nvPr/>
        </p:nvSpPr>
        <p:spPr>
          <a:xfrm>
            <a:off x="4927107" y="3429000"/>
            <a:ext cx="3080551" cy="369332"/>
          </a:xfrm>
          <a:prstGeom prst="rect">
            <a:avLst/>
          </a:prstGeom>
          <a:noFill/>
        </p:spPr>
        <p:txBody>
          <a:bodyPr wrap="square" rtlCol="0">
            <a:spAutoFit/>
          </a:bodyPr>
          <a:lstStyle/>
          <a:p>
            <a:r>
              <a:rPr lang="en-US" altLang="zh-CN" dirty="0"/>
              <a:t>(Two-Level Segregate Fit)</a:t>
            </a:r>
            <a:endParaRPr lang="zh-CN" altLang="en-US" dirty="0"/>
          </a:p>
        </p:txBody>
      </p:sp>
    </p:spTree>
    <p:extLst>
      <p:ext uri="{BB962C8B-B14F-4D97-AF65-F5344CB8AC3E}">
        <p14:creationId xmlns:p14="http://schemas.microsoft.com/office/powerpoint/2010/main" val="190670103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32271" y="63259"/>
            <a:ext cx="3956649" cy="854575"/>
          </a:xfrm>
        </p:spPr>
        <p:txBody>
          <a:bodyPr/>
          <a:lstStyle/>
          <a:p>
            <a:pPr algn="ctr"/>
            <a:r>
              <a:rPr lang="zh-CN" altLang="en-US" sz="3600" b="1" dirty="0"/>
              <a:t>空闲链表常用操作</a:t>
            </a:r>
          </a:p>
        </p:txBody>
      </p:sp>
      <p:sp>
        <p:nvSpPr>
          <p:cNvPr id="5" name="文本框 4">
            <a:extLst>
              <a:ext uri="{FF2B5EF4-FFF2-40B4-BE49-F238E27FC236}">
                <a16:creationId xmlns:a16="http://schemas.microsoft.com/office/drawing/2014/main" id="{C07721E4-5195-560C-C84D-34B069A5DC37}"/>
              </a:ext>
            </a:extLst>
          </p:cNvPr>
          <p:cNvSpPr txBox="1"/>
          <p:nvPr/>
        </p:nvSpPr>
        <p:spPr>
          <a:xfrm>
            <a:off x="1973999" y="3989185"/>
            <a:ext cx="8244001" cy="2031325"/>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该函数用于根据节点大小获取空闲内存链表的索引。</a:t>
            </a:r>
            <a:endParaRPr lang="en-US" altLang="zh-CN" dirty="0"/>
          </a:p>
          <a:p>
            <a:pPr marL="285750" indent="-285750">
              <a:buFont typeface="Wingdings" panose="05000000000000000000" pitchFamily="2" charset="2"/>
              <a:buChar char="l"/>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调用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OsMemFlGet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获取一级位图，如果</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size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小于小桶</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上界值</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，则直接返回结果；否则调用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OsMemSlGet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获取二级位图，返回小桶数量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fl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大桶</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区间开始幂次</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&lt;&lt;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二级小区间级数）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表达式的意思是计算</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size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位于第几个空闲链表。</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Wingdings" panose="05000000000000000000" pitchFamily="2" charset="2"/>
              <a:buChar char="l"/>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OsMemFLGet</a:t>
            </a:r>
            <a:r>
              <a:rPr lang="zh-CN" altLang="en-US" kern="100" dirty="0">
                <a:latin typeface="等线" panose="02010600030101010101" pitchFamily="2" charset="-122"/>
                <a:ea typeface="等线" panose="02010600030101010101" pitchFamily="2" charset="-122"/>
                <a:cs typeface="Times New Roman" panose="02020603050405020304" pitchFamily="18" charset="0"/>
              </a:rPr>
              <a:t>获取</a:t>
            </a:r>
            <a:r>
              <a:rPr lang="en-US" altLang="zh-CN" kern="100" dirty="0">
                <a:latin typeface="等线" panose="02010600030101010101" pitchFamily="2" charset="-122"/>
                <a:ea typeface="等线" panose="02010600030101010101" pitchFamily="2" charset="-122"/>
                <a:cs typeface="Times New Roman" panose="02020603050405020304" pitchFamily="18" charset="0"/>
              </a:rPr>
              <a:t>size</a:t>
            </a:r>
            <a:r>
              <a:rPr lang="zh-CN" altLang="en-US" kern="100" dirty="0">
                <a:latin typeface="等线" panose="02010600030101010101" pitchFamily="2" charset="-122"/>
                <a:ea typeface="等线" panose="02010600030101010101" pitchFamily="2" charset="-122"/>
                <a:cs typeface="Times New Roman" panose="02020603050405020304" pitchFamily="18" charset="0"/>
              </a:rPr>
              <a:t>对应内存区间的大小级别编号，</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OsMemSLGet</a:t>
            </a:r>
            <a:r>
              <a:rPr lang="zh-CN" altLang="en-US" kern="100" dirty="0">
                <a:latin typeface="等线" panose="02010600030101010101" pitchFamily="2" charset="-122"/>
                <a:ea typeface="等线" panose="02010600030101010101" pitchFamily="2" charset="-122"/>
                <a:cs typeface="Times New Roman" panose="02020603050405020304" pitchFamily="18" charset="0"/>
              </a:rPr>
              <a:t>获取二级小区间编号。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FFD327BE-5CA9-AEEE-AD07-7EA74D36F061}"/>
              </a:ext>
            </a:extLst>
          </p:cNvPr>
          <p:cNvPicPr>
            <a:picLocks noChangeAspect="1"/>
          </p:cNvPicPr>
          <p:nvPr/>
        </p:nvPicPr>
        <p:blipFill>
          <a:blip r:embed="rId2"/>
          <a:stretch>
            <a:fillRect/>
          </a:stretch>
        </p:blipFill>
        <p:spPr>
          <a:xfrm>
            <a:off x="2004479" y="1911927"/>
            <a:ext cx="8244002" cy="1902691"/>
          </a:xfrm>
          <a:prstGeom prst="rect">
            <a:avLst/>
          </a:prstGeom>
        </p:spPr>
      </p:pic>
    </p:spTree>
    <p:extLst>
      <p:ext uri="{BB962C8B-B14F-4D97-AF65-F5344CB8AC3E}">
        <p14:creationId xmlns:p14="http://schemas.microsoft.com/office/powerpoint/2010/main" val="324726303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32272" y="126520"/>
            <a:ext cx="3927894" cy="831571"/>
          </a:xfrm>
        </p:spPr>
        <p:txBody>
          <a:bodyPr/>
          <a:lstStyle/>
          <a:p>
            <a:pPr algn="ctr"/>
            <a:r>
              <a:rPr lang="zh-CN" altLang="en-US" sz="3600" b="1" dirty="0"/>
              <a:t>空闲链表常用操作</a:t>
            </a:r>
          </a:p>
        </p:txBody>
      </p:sp>
      <p:sp>
        <p:nvSpPr>
          <p:cNvPr id="5" name="文本框 4">
            <a:extLst>
              <a:ext uri="{FF2B5EF4-FFF2-40B4-BE49-F238E27FC236}">
                <a16:creationId xmlns:a16="http://schemas.microsoft.com/office/drawing/2014/main" id="{C07721E4-5195-560C-C84D-34B069A5DC37}"/>
              </a:ext>
            </a:extLst>
          </p:cNvPr>
          <p:cNvSpPr txBox="1"/>
          <p:nvPr/>
        </p:nvSpPr>
        <p:spPr>
          <a:xfrm>
            <a:off x="1632253" y="5267249"/>
            <a:ext cx="8244001"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该函数用于把空闲节点</a:t>
            </a:r>
            <a:r>
              <a:rPr lang="en-US" altLang="zh-CN" dirty="0"/>
              <a:t>node</a:t>
            </a:r>
            <a:r>
              <a:rPr lang="zh-CN" altLang="en-US" dirty="0"/>
              <a:t>插入空闲内存链表。链表常用插入操作</a:t>
            </a:r>
            <a:endParaRPr lang="en-US" altLang="zh-CN" dirty="0"/>
          </a:p>
        </p:txBody>
      </p:sp>
      <p:pic>
        <p:nvPicPr>
          <p:cNvPr id="8" name="图片 7">
            <a:extLst>
              <a:ext uri="{FF2B5EF4-FFF2-40B4-BE49-F238E27FC236}">
                <a16:creationId xmlns:a16="http://schemas.microsoft.com/office/drawing/2014/main" id="{32F67A3E-54A2-CFA4-99D7-CC3B4C130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70" y="1836282"/>
            <a:ext cx="11293819" cy="3185436"/>
          </a:xfrm>
          <a:prstGeom prst="rect">
            <a:avLst/>
          </a:prstGeom>
        </p:spPr>
      </p:pic>
    </p:spTree>
    <p:extLst>
      <p:ext uri="{BB962C8B-B14F-4D97-AF65-F5344CB8AC3E}">
        <p14:creationId xmlns:p14="http://schemas.microsoft.com/office/powerpoint/2010/main" val="321534865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55274" y="126521"/>
            <a:ext cx="3956649" cy="837322"/>
          </a:xfrm>
        </p:spPr>
        <p:txBody>
          <a:bodyPr/>
          <a:lstStyle/>
          <a:p>
            <a:pPr algn="ctr"/>
            <a:r>
              <a:rPr lang="zh-CN" altLang="en-US" sz="3600" b="1" dirty="0"/>
              <a:t>空闲链表常用操作</a:t>
            </a:r>
          </a:p>
        </p:txBody>
      </p:sp>
      <p:pic>
        <p:nvPicPr>
          <p:cNvPr id="7" name="图片 6">
            <a:extLst>
              <a:ext uri="{FF2B5EF4-FFF2-40B4-BE49-F238E27FC236}">
                <a16:creationId xmlns:a16="http://schemas.microsoft.com/office/drawing/2014/main" id="{53CE2EBC-8801-608B-19B2-EC381E64A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379" y="1910960"/>
            <a:ext cx="9381440" cy="4065291"/>
          </a:xfrm>
          <a:prstGeom prst="rect">
            <a:avLst/>
          </a:prstGeom>
        </p:spPr>
      </p:pic>
      <p:sp>
        <p:nvSpPr>
          <p:cNvPr id="9" name="文本框 8">
            <a:extLst>
              <a:ext uri="{FF2B5EF4-FFF2-40B4-BE49-F238E27FC236}">
                <a16:creationId xmlns:a16="http://schemas.microsoft.com/office/drawing/2014/main" id="{FCFF1550-ED77-7A2F-4582-9E4E4DB0E527}"/>
              </a:ext>
            </a:extLst>
          </p:cNvPr>
          <p:cNvSpPr txBox="1"/>
          <p:nvPr/>
        </p:nvSpPr>
        <p:spPr>
          <a:xfrm>
            <a:off x="9845964" y="1939636"/>
            <a:ext cx="1838036" cy="1477328"/>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该函数</a:t>
            </a:r>
            <a:r>
              <a:rPr lang="zh-CN" altLang="en-US" b="0" i="0" dirty="0">
                <a:solidFill>
                  <a:srgbClr val="252B3A"/>
                </a:solidFill>
                <a:effectLst/>
                <a:latin typeface="宋体" panose="02010600030101010101" pitchFamily="2" charset="-122"/>
                <a:ea typeface="宋体" panose="02010600030101010101" pitchFamily="2" charset="-122"/>
              </a:rPr>
              <a:t>从空闲内存链表删除指定的空闲内存节点</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035850762"/>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FB56-84B4-2B8D-2982-A90437B0A9E6}"/>
              </a:ext>
            </a:extLst>
          </p:cNvPr>
          <p:cNvSpPr>
            <a:spLocks noGrp="1"/>
          </p:cNvSpPr>
          <p:nvPr>
            <p:ph type="title"/>
          </p:nvPr>
        </p:nvSpPr>
        <p:spPr>
          <a:xfrm>
            <a:off x="1066800" y="1978243"/>
            <a:ext cx="10058400" cy="1450757"/>
          </a:xfrm>
        </p:spPr>
        <p:txBody>
          <a:bodyPr/>
          <a:lstStyle/>
          <a:p>
            <a:pPr algn="ctr"/>
            <a:r>
              <a:rPr lang="zh-CN" altLang="en-US" b="1" dirty="0"/>
              <a:t>空闲节点常用操作</a:t>
            </a:r>
          </a:p>
        </p:txBody>
      </p:sp>
    </p:spTree>
    <p:extLst>
      <p:ext uri="{BB962C8B-B14F-4D97-AF65-F5344CB8AC3E}">
        <p14:creationId xmlns:p14="http://schemas.microsoft.com/office/powerpoint/2010/main" val="157723337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93353" y="50550"/>
            <a:ext cx="4065917" cy="986846"/>
          </a:xfrm>
        </p:spPr>
        <p:txBody>
          <a:bodyPr/>
          <a:lstStyle/>
          <a:p>
            <a:pPr algn="ctr"/>
            <a:r>
              <a:rPr lang="zh-CN" altLang="en-US" sz="3600" b="1" dirty="0"/>
              <a:t>空闲节点常用操作</a:t>
            </a:r>
          </a:p>
        </p:txBody>
      </p:sp>
      <p:sp>
        <p:nvSpPr>
          <p:cNvPr id="5" name="文本框 4">
            <a:extLst>
              <a:ext uri="{FF2B5EF4-FFF2-40B4-BE49-F238E27FC236}">
                <a16:creationId xmlns:a16="http://schemas.microsoft.com/office/drawing/2014/main" id="{C07721E4-5195-560C-C84D-34B069A5DC37}"/>
              </a:ext>
            </a:extLst>
          </p:cNvPr>
          <p:cNvSpPr txBox="1"/>
          <p:nvPr/>
        </p:nvSpPr>
        <p:spPr>
          <a:xfrm>
            <a:off x="1973999" y="3989185"/>
            <a:ext cx="8244001"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该函数用于把一个空闲内存节点加入到相应的空闲内存链表上。</a:t>
            </a:r>
            <a:endParaRPr lang="en-US" altLang="zh-CN" dirty="0"/>
          </a:p>
          <a:p>
            <a:pPr marL="285750" indent="-285750">
              <a:buFont typeface="Wingdings" panose="05000000000000000000" pitchFamily="2" charset="2"/>
              <a:buChar char="l"/>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传入内存池首地址和要</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加入链表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空闲</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节点。</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首先获取索引，再挂入链表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FC4AE8CC-DC6C-20B1-086E-D93991664FF2}"/>
              </a:ext>
            </a:extLst>
          </p:cNvPr>
          <p:cNvPicPr>
            <a:picLocks noChangeAspect="1"/>
          </p:cNvPicPr>
          <p:nvPr/>
        </p:nvPicPr>
        <p:blipFill rotWithShape="1">
          <a:blip r:embed="rId2"/>
          <a:srcRect b="2963"/>
          <a:stretch/>
        </p:blipFill>
        <p:spPr bwMode="auto">
          <a:xfrm>
            <a:off x="2493703" y="2107684"/>
            <a:ext cx="7204594" cy="15222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7709333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235789" y="102056"/>
            <a:ext cx="4060165" cy="785562"/>
          </a:xfrm>
        </p:spPr>
        <p:txBody>
          <a:bodyPr/>
          <a:lstStyle/>
          <a:p>
            <a:pPr algn="ctr"/>
            <a:r>
              <a:rPr lang="zh-CN" altLang="en-US" sz="3600" b="1" dirty="0"/>
              <a:t>空闲节点常用操作</a:t>
            </a:r>
          </a:p>
        </p:txBody>
      </p:sp>
      <p:sp>
        <p:nvSpPr>
          <p:cNvPr id="5" name="文本框 4">
            <a:extLst>
              <a:ext uri="{FF2B5EF4-FFF2-40B4-BE49-F238E27FC236}">
                <a16:creationId xmlns:a16="http://schemas.microsoft.com/office/drawing/2014/main" id="{C07721E4-5195-560C-C84D-34B069A5DC37}"/>
              </a:ext>
            </a:extLst>
          </p:cNvPr>
          <p:cNvSpPr txBox="1"/>
          <p:nvPr/>
        </p:nvSpPr>
        <p:spPr>
          <a:xfrm>
            <a:off x="1973999" y="3989185"/>
            <a:ext cx="8244001"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该函数用于把一个空闲内存节点从相应的空闲内存链表上删除。</a:t>
            </a:r>
            <a:endParaRPr lang="en-US" altLang="zh-CN" dirty="0"/>
          </a:p>
          <a:p>
            <a:pPr marL="285750" indent="-285750">
              <a:buFont typeface="Wingdings" panose="05000000000000000000" pitchFamily="2" charset="2"/>
              <a:buChar char="l"/>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传入内存池首地址和要摘除的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空闲</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节点。调用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OsMemFreeListIndexGet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根据节点大小定位索引位，然后传入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OsMemListDelete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将节点从空闲链表上摘除。</a:t>
            </a:r>
          </a:p>
        </p:txBody>
      </p:sp>
      <p:pic>
        <p:nvPicPr>
          <p:cNvPr id="4" name="图片 3">
            <a:extLst>
              <a:ext uri="{FF2B5EF4-FFF2-40B4-BE49-F238E27FC236}">
                <a16:creationId xmlns:a16="http://schemas.microsoft.com/office/drawing/2014/main" id="{DB6809C1-E100-BE45-6A99-67489112C5B4}"/>
              </a:ext>
            </a:extLst>
          </p:cNvPr>
          <p:cNvPicPr>
            <a:picLocks noChangeAspect="1"/>
          </p:cNvPicPr>
          <p:nvPr/>
        </p:nvPicPr>
        <p:blipFill>
          <a:blip r:embed="rId2"/>
          <a:stretch>
            <a:fillRect/>
          </a:stretch>
        </p:blipFill>
        <p:spPr>
          <a:xfrm>
            <a:off x="2599026" y="1978243"/>
            <a:ext cx="6993948" cy="1450757"/>
          </a:xfrm>
          <a:prstGeom prst="rect">
            <a:avLst/>
          </a:prstGeom>
        </p:spPr>
      </p:pic>
    </p:spTree>
    <p:extLst>
      <p:ext uri="{BB962C8B-B14F-4D97-AF65-F5344CB8AC3E}">
        <p14:creationId xmlns:p14="http://schemas.microsoft.com/office/powerpoint/2010/main" val="255672705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15018" y="80513"/>
            <a:ext cx="3956649" cy="889080"/>
          </a:xfrm>
        </p:spPr>
        <p:txBody>
          <a:bodyPr/>
          <a:lstStyle/>
          <a:p>
            <a:pPr algn="ctr"/>
            <a:r>
              <a:rPr lang="zh-CN" altLang="en-US" sz="3600" b="1" dirty="0"/>
              <a:t>空闲节点常用操作</a:t>
            </a:r>
          </a:p>
        </p:txBody>
      </p:sp>
      <p:sp>
        <p:nvSpPr>
          <p:cNvPr id="5" name="文本框 4">
            <a:extLst>
              <a:ext uri="{FF2B5EF4-FFF2-40B4-BE49-F238E27FC236}">
                <a16:creationId xmlns:a16="http://schemas.microsoft.com/office/drawing/2014/main" id="{C07721E4-5195-560C-C84D-34B069A5DC37}"/>
              </a:ext>
            </a:extLst>
          </p:cNvPr>
          <p:cNvSpPr txBox="1"/>
          <p:nvPr/>
        </p:nvSpPr>
        <p:spPr>
          <a:xfrm>
            <a:off x="2004479" y="4875876"/>
            <a:ext cx="8244001"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该函数</a:t>
            </a:r>
            <a:r>
              <a:rPr lang="zh-CN" altLang="en-US" b="0" i="0" dirty="0">
                <a:solidFill>
                  <a:srgbClr val="252B3A"/>
                </a:solidFill>
                <a:effectLst/>
                <a:latin typeface="宋体" panose="02010600030101010101" pitchFamily="2" charset="-122"/>
                <a:ea typeface="宋体" panose="02010600030101010101" pitchFamily="2" charset="-122"/>
              </a:rPr>
              <a:t>根据内存池地址和需要的内存大小获取满足大小条件的空闲内存块</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p:txBody>
      </p:sp>
      <p:pic>
        <p:nvPicPr>
          <p:cNvPr id="6" name="图片 5">
            <a:extLst>
              <a:ext uri="{FF2B5EF4-FFF2-40B4-BE49-F238E27FC236}">
                <a16:creationId xmlns:a16="http://schemas.microsoft.com/office/drawing/2014/main" id="{6CF209C4-4E98-7C6C-7AD4-5AFAC2B5D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862" y="1818035"/>
            <a:ext cx="8954276" cy="2977165"/>
          </a:xfrm>
          <a:prstGeom prst="rect">
            <a:avLst/>
          </a:prstGeom>
        </p:spPr>
      </p:pic>
    </p:spTree>
    <p:extLst>
      <p:ext uri="{BB962C8B-B14F-4D97-AF65-F5344CB8AC3E}">
        <p14:creationId xmlns:p14="http://schemas.microsoft.com/office/powerpoint/2010/main" val="212790842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4FB56-84B4-2B8D-2982-A90437B0A9E6}"/>
              </a:ext>
            </a:extLst>
          </p:cNvPr>
          <p:cNvSpPr>
            <a:spLocks noGrp="1"/>
          </p:cNvSpPr>
          <p:nvPr>
            <p:ph type="title"/>
          </p:nvPr>
        </p:nvSpPr>
        <p:spPr>
          <a:xfrm>
            <a:off x="1066800" y="1978243"/>
            <a:ext cx="10058400" cy="1450757"/>
          </a:xfrm>
        </p:spPr>
        <p:txBody>
          <a:bodyPr/>
          <a:lstStyle/>
          <a:p>
            <a:pPr algn="ctr"/>
            <a:r>
              <a:rPr lang="zh-CN" altLang="en-US" b="1" dirty="0"/>
              <a:t>动态内存分配常用操作</a:t>
            </a:r>
          </a:p>
        </p:txBody>
      </p:sp>
    </p:spTree>
    <p:extLst>
      <p:ext uri="{BB962C8B-B14F-4D97-AF65-F5344CB8AC3E}">
        <p14:creationId xmlns:p14="http://schemas.microsoft.com/office/powerpoint/2010/main" val="75451791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66776" y="120769"/>
            <a:ext cx="3042249" cy="785563"/>
          </a:xfrm>
        </p:spPr>
        <p:txBody>
          <a:bodyPr/>
          <a:lstStyle/>
          <a:p>
            <a:pPr algn="ctr"/>
            <a:r>
              <a:rPr lang="zh-CN" altLang="en-US" sz="3600" b="1" dirty="0"/>
              <a:t>内存池初始化</a:t>
            </a:r>
          </a:p>
        </p:txBody>
      </p:sp>
      <p:pic>
        <p:nvPicPr>
          <p:cNvPr id="4" name="图片 3">
            <a:extLst>
              <a:ext uri="{FF2B5EF4-FFF2-40B4-BE49-F238E27FC236}">
                <a16:creationId xmlns:a16="http://schemas.microsoft.com/office/drawing/2014/main" id="{4CFBA2C4-7FD5-E0C3-60C9-0EBF8B874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80" y="1748905"/>
            <a:ext cx="7463847" cy="3458740"/>
          </a:xfrm>
          <a:prstGeom prst="rect">
            <a:avLst/>
          </a:prstGeom>
        </p:spPr>
      </p:pic>
      <p:pic>
        <p:nvPicPr>
          <p:cNvPr id="8" name="图片 7">
            <a:extLst>
              <a:ext uri="{FF2B5EF4-FFF2-40B4-BE49-F238E27FC236}">
                <a16:creationId xmlns:a16="http://schemas.microsoft.com/office/drawing/2014/main" id="{86B24831-7D93-07D9-5049-1251F6549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480" y="5245208"/>
            <a:ext cx="7177520" cy="998611"/>
          </a:xfrm>
          <a:prstGeom prst="rect">
            <a:avLst/>
          </a:prstGeom>
        </p:spPr>
      </p:pic>
      <p:sp>
        <p:nvSpPr>
          <p:cNvPr id="10" name="文本框 9">
            <a:extLst>
              <a:ext uri="{FF2B5EF4-FFF2-40B4-BE49-F238E27FC236}">
                <a16:creationId xmlns:a16="http://schemas.microsoft.com/office/drawing/2014/main" id="{722BEBB0-4AB4-FD78-9F57-F040962A0EA9}"/>
              </a:ext>
            </a:extLst>
          </p:cNvPr>
          <p:cNvSpPr txBox="1"/>
          <p:nvPr/>
        </p:nvSpPr>
        <p:spPr>
          <a:xfrm>
            <a:off x="8248073" y="1921164"/>
            <a:ext cx="3501447" cy="2585323"/>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首先看参数，</a:t>
            </a:r>
            <a:r>
              <a:rPr lang="en-US" altLang="zh-CN" dirty="0"/>
              <a:t>pool</a:t>
            </a:r>
            <a:r>
              <a:rPr lang="zh-CN" altLang="en-US" dirty="0"/>
              <a:t>是内存池的起始地址，</a:t>
            </a:r>
            <a:r>
              <a:rPr lang="en-US" altLang="zh-CN" dirty="0"/>
              <a:t>size</a:t>
            </a:r>
            <a:r>
              <a:rPr lang="zh-CN" altLang="en-US" dirty="0"/>
              <a:t>是内存池的总大小。</a:t>
            </a:r>
            <a:endParaRPr lang="en-US" altLang="zh-CN" dirty="0"/>
          </a:p>
          <a:p>
            <a:pPr marL="285750" indent="-285750">
              <a:buFont typeface="Wingdings" panose="05000000000000000000" pitchFamily="2" charset="2"/>
              <a:buChar char="l"/>
            </a:pPr>
            <a:r>
              <a:rPr lang="en-US" altLang="zh-CN" dirty="0"/>
              <a:t>size</a:t>
            </a:r>
            <a:r>
              <a:rPr lang="zh-CN" altLang="en-US" dirty="0"/>
              <a:t>要小于等于以</a:t>
            </a:r>
            <a:r>
              <a:rPr lang="en-US" altLang="zh-CN" dirty="0"/>
              <a:t>pool</a:t>
            </a:r>
            <a:r>
              <a:rPr lang="zh-CN" altLang="en-US" dirty="0"/>
              <a:t>开始的内存区域大小，实际就是不能影响到其他的内存池。同时</a:t>
            </a:r>
            <a:r>
              <a:rPr lang="en-US" altLang="zh-CN" dirty="0"/>
              <a:t>size</a:t>
            </a:r>
            <a:r>
              <a:rPr lang="zh-CN" altLang="en-US" dirty="0"/>
              <a:t>还要大于动态内存池的最小值即大于</a:t>
            </a:r>
            <a:r>
              <a:rPr lang="en-US" altLang="zh-CN" dirty="0"/>
              <a:t>OS_MEM_MIN_POOL_SIZE</a:t>
            </a:r>
            <a:r>
              <a:rPr lang="zh-CN" altLang="en-US" dirty="0"/>
              <a:t>。</a:t>
            </a:r>
          </a:p>
        </p:txBody>
      </p:sp>
    </p:spTree>
    <p:extLst>
      <p:ext uri="{BB962C8B-B14F-4D97-AF65-F5344CB8AC3E}">
        <p14:creationId xmlns:p14="http://schemas.microsoft.com/office/powerpoint/2010/main" val="240988444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69011" y="103517"/>
            <a:ext cx="3048000" cy="912084"/>
          </a:xfrm>
        </p:spPr>
        <p:txBody>
          <a:bodyPr/>
          <a:lstStyle/>
          <a:p>
            <a:pPr algn="ctr"/>
            <a:r>
              <a:rPr lang="zh-CN" altLang="en-US" sz="3600" b="1" dirty="0"/>
              <a:t>内存池初始化</a:t>
            </a:r>
          </a:p>
        </p:txBody>
      </p:sp>
      <p:pic>
        <p:nvPicPr>
          <p:cNvPr id="5" name="图片 4">
            <a:extLst>
              <a:ext uri="{FF2B5EF4-FFF2-40B4-BE49-F238E27FC236}">
                <a16:creationId xmlns:a16="http://schemas.microsoft.com/office/drawing/2014/main" id="{51A6ED7F-50C3-A3C6-E2F2-072735C69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686" y="848823"/>
            <a:ext cx="5799956" cy="3503647"/>
          </a:xfrm>
          <a:prstGeom prst="rect">
            <a:avLst/>
          </a:prstGeom>
        </p:spPr>
      </p:pic>
      <p:pic>
        <p:nvPicPr>
          <p:cNvPr id="7" name="图片 6">
            <a:extLst>
              <a:ext uri="{FF2B5EF4-FFF2-40B4-BE49-F238E27FC236}">
                <a16:creationId xmlns:a16="http://schemas.microsoft.com/office/drawing/2014/main" id="{7F3A1EA2-F0DB-6071-5BC5-BD0DEB01C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686" y="4300712"/>
            <a:ext cx="5898259" cy="2152762"/>
          </a:xfrm>
          <a:prstGeom prst="rect">
            <a:avLst/>
          </a:prstGeom>
        </p:spPr>
      </p:pic>
      <p:pic>
        <p:nvPicPr>
          <p:cNvPr id="4" name="图片 3">
            <a:extLst>
              <a:ext uri="{FF2B5EF4-FFF2-40B4-BE49-F238E27FC236}">
                <a16:creationId xmlns:a16="http://schemas.microsoft.com/office/drawing/2014/main" id="{52231BFE-8353-5635-8625-A84E1F451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1015" y="1254370"/>
            <a:ext cx="2232559" cy="4690174"/>
          </a:xfrm>
          <a:prstGeom prst="rect">
            <a:avLst/>
          </a:prstGeom>
        </p:spPr>
      </p:pic>
    </p:spTree>
    <p:extLst>
      <p:ext uri="{BB962C8B-B14F-4D97-AF65-F5344CB8AC3E}">
        <p14:creationId xmlns:p14="http://schemas.microsoft.com/office/powerpoint/2010/main" val="876718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1AF98-D084-5D54-2C82-1F5F23D2BB34}"/>
              </a:ext>
            </a:extLst>
          </p:cNvPr>
          <p:cNvSpPr>
            <a:spLocks noGrp="1"/>
          </p:cNvSpPr>
          <p:nvPr>
            <p:ph type="title"/>
          </p:nvPr>
        </p:nvSpPr>
        <p:spPr>
          <a:xfrm>
            <a:off x="391064" y="166776"/>
            <a:ext cx="3628845" cy="492265"/>
          </a:xfrm>
        </p:spPr>
        <p:txBody>
          <a:bodyPr/>
          <a:lstStyle/>
          <a:p>
            <a:pPr algn="ctr"/>
            <a:r>
              <a:rPr lang="en-US" altLang="zh-CN" sz="3600" b="1" dirty="0"/>
              <a:t>TLSF</a:t>
            </a:r>
            <a:r>
              <a:rPr lang="zh-CN" altLang="en-US" sz="3600" b="1" dirty="0"/>
              <a:t>算法结构体</a:t>
            </a:r>
          </a:p>
        </p:txBody>
      </p:sp>
      <p:pic>
        <p:nvPicPr>
          <p:cNvPr id="5" name="内容占位符 4">
            <a:extLst>
              <a:ext uri="{FF2B5EF4-FFF2-40B4-BE49-F238E27FC236}">
                <a16:creationId xmlns:a16="http://schemas.microsoft.com/office/drawing/2014/main" id="{D26B20A1-28F0-A0B6-BF44-C874E9C8FC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809" y="1924765"/>
            <a:ext cx="7910245" cy="3528366"/>
          </a:xfrm>
        </p:spPr>
      </p:pic>
      <p:sp>
        <p:nvSpPr>
          <p:cNvPr id="6" name="文本框 5">
            <a:extLst>
              <a:ext uri="{FF2B5EF4-FFF2-40B4-BE49-F238E27FC236}">
                <a16:creationId xmlns:a16="http://schemas.microsoft.com/office/drawing/2014/main" id="{4B670515-AE46-4EED-57FB-7B900D1D2504}"/>
              </a:ext>
            </a:extLst>
          </p:cNvPr>
          <p:cNvSpPr txBox="1"/>
          <p:nvPr/>
        </p:nvSpPr>
        <p:spPr>
          <a:xfrm>
            <a:off x="8318376" y="2032985"/>
            <a:ext cx="3195961"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首先理解</a:t>
            </a:r>
            <a:r>
              <a:rPr lang="en-US" altLang="zh-CN" dirty="0"/>
              <a:t>TLSF</a:t>
            </a:r>
            <a:r>
              <a:rPr lang="zh-CN" altLang="en-US" dirty="0"/>
              <a:t>算法的基础结构，采用的是两级链表</a:t>
            </a:r>
            <a:r>
              <a:rPr lang="en-US" altLang="zh-CN" dirty="0"/>
              <a:t>/</a:t>
            </a:r>
            <a:r>
              <a:rPr lang="zh-CN" altLang="en-US" dirty="0"/>
              <a:t>索引的方式来加快寻找</a:t>
            </a:r>
            <a:endParaRPr lang="en-US" altLang="zh-CN" dirty="0"/>
          </a:p>
        </p:txBody>
      </p:sp>
      <p:sp>
        <p:nvSpPr>
          <p:cNvPr id="7" name="文本框 6">
            <a:extLst>
              <a:ext uri="{FF2B5EF4-FFF2-40B4-BE49-F238E27FC236}">
                <a16:creationId xmlns:a16="http://schemas.microsoft.com/office/drawing/2014/main" id="{92DD03BA-B0A9-2576-9E4C-552F2DFCACEA}"/>
              </a:ext>
            </a:extLst>
          </p:cNvPr>
          <p:cNvSpPr txBox="1"/>
          <p:nvPr/>
        </p:nvSpPr>
        <p:spPr>
          <a:xfrm>
            <a:off x="8318375" y="2956315"/>
            <a:ext cx="3195961" cy="2585323"/>
          </a:xfrm>
          <a:prstGeom prst="rect">
            <a:avLst/>
          </a:prstGeom>
          <a:noFill/>
        </p:spPr>
        <p:txBody>
          <a:bodyPr wrap="square" rtlCol="0">
            <a:spAutoFit/>
          </a:bodyPr>
          <a:lstStyle/>
          <a:p>
            <a:pPr marL="285750" indent="-285750">
              <a:buFont typeface="Wingdings" panose="05000000000000000000" pitchFamily="2" charset="2"/>
              <a:buChar char="l"/>
            </a:pPr>
            <a:r>
              <a:rPr lang="zh-CN" altLang="en-US"/>
              <a:t>右边的是第一级链表，将空闲内存块大小根据</a:t>
            </a:r>
            <a:r>
              <a:rPr lang="en-US" altLang="zh-CN"/>
              <a:t>2</a:t>
            </a:r>
            <a:r>
              <a:rPr lang="zh-CN" altLang="en-US"/>
              <a:t>的幂进行分类，如图所示。</a:t>
            </a:r>
            <a:endParaRPr lang="en-US" altLang="zh-CN"/>
          </a:p>
          <a:p>
            <a:pPr marL="285750" indent="-285750">
              <a:buFont typeface="Wingdings" panose="05000000000000000000" pitchFamily="2" charset="2"/>
              <a:buChar char="l"/>
            </a:pPr>
            <a:r>
              <a:rPr lang="zh-CN" altLang="en-US"/>
              <a:t>其内部的内存块是否空闲用位图</a:t>
            </a:r>
            <a:r>
              <a:rPr lang="en-US" altLang="zh-CN" i="1"/>
              <a:t>(</a:t>
            </a:r>
            <a:r>
              <a:rPr lang="zh-CN" altLang="en-US" i="1"/>
              <a:t>一维数组</a:t>
            </a:r>
            <a:r>
              <a:rPr lang="en-US" altLang="zh-CN" i="1"/>
              <a:t>)</a:t>
            </a:r>
            <a:r>
              <a:rPr lang="zh-CN" altLang="en-US"/>
              <a:t>进行标识，</a:t>
            </a:r>
            <a:r>
              <a:rPr lang="en-US" altLang="zh-CN"/>
              <a:t>1</a:t>
            </a:r>
            <a:r>
              <a:rPr lang="zh-CN" altLang="en-US"/>
              <a:t>表示该分类内存块有空闲内存块可以申请。</a:t>
            </a:r>
            <a:r>
              <a:rPr lang="en-US" altLang="zh-CN"/>
              <a:t>0</a:t>
            </a:r>
            <a:r>
              <a:rPr lang="zh-CN" altLang="en-US"/>
              <a:t>表示没有空闲内存块。</a:t>
            </a:r>
          </a:p>
          <a:p>
            <a:pPr marL="285750" indent="-285750">
              <a:buFont typeface="Wingdings" panose="05000000000000000000" pitchFamily="2" charset="2"/>
              <a:buChar char="l"/>
            </a:pPr>
            <a:endParaRPr lang="zh-CN" altLang="en-US"/>
          </a:p>
        </p:txBody>
      </p:sp>
    </p:spTree>
    <p:extLst>
      <p:ext uri="{BB962C8B-B14F-4D97-AF65-F5344CB8AC3E}">
        <p14:creationId xmlns:p14="http://schemas.microsoft.com/office/powerpoint/2010/main" val="27404586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03517" y="138022"/>
            <a:ext cx="3151516" cy="820069"/>
          </a:xfrm>
        </p:spPr>
        <p:txBody>
          <a:bodyPr/>
          <a:lstStyle/>
          <a:p>
            <a:pPr algn="ctr"/>
            <a:r>
              <a:rPr lang="zh-CN" altLang="en-US" sz="3600" b="1" dirty="0"/>
              <a:t>申请动态内存</a:t>
            </a:r>
          </a:p>
        </p:txBody>
      </p:sp>
      <p:pic>
        <p:nvPicPr>
          <p:cNvPr id="4" name="图片 3">
            <a:extLst>
              <a:ext uri="{FF2B5EF4-FFF2-40B4-BE49-F238E27FC236}">
                <a16:creationId xmlns:a16="http://schemas.microsoft.com/office/drawing/2014/main" id="{7C8EAAC5-AF67-F152-3881-E45CD3200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03" y="1127760"/>
            <a:ext cx="6781383" cy="3289294"/>
          </a:xfrm>
          <a:prstGeom prst="rect">
            <a:avLst/>
          </a:prstGeom>
        </p:spPr>
      </p:pic>
      <p:pic>
        <p:nvPicPr>
          <p:cNvPr id="8" name="图片 7">
            <a:extLst>
              <a:ext uri="{FF2B5EF4-FFF2-40B4-BE49-F238E27FC236}">
                <a16:creationId xmlns:a16="http://schemas.microsoft.com/office/drawing/2014/main" id="{676B5699-0D87-FA31-5EB6-910A33319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03" y="4417054"/>
            <a:ext cx="6781382" cy="1784790"/>
          </a:xfrm>
          <a:prstGeom prst="rect">
            <a:avLst/>
          </a:prstGeom>
        </p:spPr>
      </p:pic>
      <p:sp>
        <p:nvSpPr>
          <p:cNvPr id="9" name="文本框 8">
            <a:extLst>
              <a:ext uri="{FF2B5EF4-FFF2-40B4-BE49-F238E27FC236}">
                <a16:creationId xmlns:a16="http://schemas.microsoft.com/office/drawing/2014/main" id="{47635AE9-2855-AC37-4FF9-07F94E0830E5}"/>
              </a:ext>
            </a:extLst>
          </p:cNvPr>
          <p:cNvSpPr txBox="1"/>
          <p:nvPr/>
        </p:nvSpPr>
        <p:spPr>
          <a:xfrm>
            <a:off x="7481455" y="1939636"/>
            <a:ext cx="3759200" cy="1754326"/>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函数</a:t>
            </a:r>
            <a:r>
              <a:rPr lang="en-US" altLang="zh-CN" dirty="0" err="1"/>
              <a:t>LOS_MemAlloc</a:t>
            </a:r>
            <a:r>
              <a:rPr lang="zh-CN" altLang="en-US" dirty="0"/>
              <a:t>用于申请内存。参数</a:t>
            </a:r>
            <a:r>
              <a:rPr lang="en-US" altLang="zh-CN" dirty="0"/>
              <a:t>pool</a:t>
            </a:r>
            <a:r>
              <a:rPr lang="zh-CN" altLang="en-US" dirty="0"/>
              <a:t>是动态内存池的起始位置，</a:t>
            </a:r>
            <a:r>
              <a:rPr lang="en-US" altLang="zh-CN" dirty="0"/>
              <a:t>size</a:t>
            </a:r>
            <a:r>
              <a:rPr lang="zh-CN" altLang="en-US" dirty="0"/>
              <a:t>是申请内存的大小。</a:t>
            </a:r>
            <a:endParaRPr lang="en-US" altLang="zh-CN" dirty="0"/>
          </a:p>
          <a:p>
            <a:pPr marL="285750" indent="-285750">
              <a:buFont typeface="Wingdings" panose="05000000000000000000" pitchFamily="2" charset="2"/>
              <a:buChar char="l"/>
            </a:pPr>
            <a:r>
              <a:rPr lang="en-US" altLang="zh-CN" dirty="0"/>
              <a:t>size</a:t>
            </a:r>
            <a:r>
              <a:rPr lang="zh-CN" altLang="en-US" dirty="0"/>
              <a:t>不能为</a:t>
            </a:r>
            <a:r>
              <a:rPr lang="en-US" altLang="zh-CN" dirty="0"/>
              <a:t>0</a:t>
            </a:r>
            <a:r>
              <a:rPr lang="zh-CN" altLang="en-US" dirty="0"/>
              <a:t>，且如果</a:t>
            </a:r>
            <a:r>
              <a:rPr lang="en-US" altLang="zh-CN" dirty="0"/>
              <a:t>size</a:t>
            </a:r>
            <a:r>
              <a:rPr lang="zh-CN" altLang="en-US" dirty="0"/>
              <a:t>小于最小的申请内存的大小，则将</a:t>
            </a:r>
            <a:r>
              <a:rPr lang="en-US" altLang="zh-CN" dirty="0"/>
              <a:t>size</a:t>
            </a:r>
            <a:r>
              <a:rPr lang="zh-CN" altLang="en-US" dirty="0"/>
              <a:t>置为</a:t>
            </a:r>
            <a:r>
              <a:rPr lang="en-US" altLang="zh-CN" dirty="0"/>
              <a:t>OS_MEM_MIN_ALLOC_SIZE</a:t>
            </a:r>
            <a:r>
              <a:rPr lang="zh-CN" altLang="en-US" dirty="0"/>
              <a:t>。</a:t>
            </a:r>
          </a:p>
        </p:txBody>
      </p:sp>
    </p:spTree>
    <p:extLst>
      <p:ext uri="{BB962C8B-B14F-4D97-AF65-F5344CB8AC3E}">
        <p14:creationId xmlns:p14="http://schemas.microsoft.com/office/powerpoint/2010/main" val="257381055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15019" y="143774"/>
            <a:ext cx="3148642" cy="750065"/>
          </a:xfrm>
        </p:spPr>
        <p:txBody>
          <a:bodyPr/>
          <a:lstStyle/>
          <a:p>
            <a:pPr algn="ctr"/>
            <a:r>
              <a:rPr lang="zh-CN" altLang="en-US" sz="3600" b="1" dirty="0"/>
              <a:t>申请动态内存</a:t>
            </a:r>
          </a:p>
        </p:txBody>
      </p:sp>
      <p:pic>
        <p:nvPicPr>
          <p:cNvPr id="5" name="图片 4">
            <a:extLst>
              <a:ext uri="{FF2B5EF4-FFF2-40B4-BE49-F238E27FC236}">
                <a16:creationId xmlns:a16="http://schemas.microsoft.com/office/drawing/2014/main" id="{1308E31C-6759-9E33-657E-F1345EFD5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85" y="938314"/>
            <a:ext cx="5202315" cy="3243745"/>
          </a:xfrm>
          <a:prstGeom prst="rect">
            <a:avLst/>
          </a:prstGeom>
        </p:spPr>
      </p:pic>
      <p:pic>
        <p:nvPicPr>
          <p:cNvPr id="7" name="图片 6">
            <a:extLst>
              <a:ext uri="{FF2B5EF4-FFF2-40B4-BE49-F238E27FC236}">
                <a16:creationId xmlns:a16="http://schemas.microsoft.com/office/drawing/2014/main" id="{842305C6-24A0-446E-5350-0F405B9B3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43" y="4226534"/>
            <a:ext cx="5279398" cy="2314702"/>
          </a:xfrm>
          <a:prstGeom prst="rect">
            <a:avLst/>
          </a:prstGeom>
        </p:spPr>
      </p:pic>
      <p:pic>
        <p:nvPicPr>
          <p:cNvPr id="3" name="图片 2">
            <a:extLst>
              <a:ext uri="{FF2B5EF4-FFF2-40B4-BE49-F238E27FC236}">
                <a16:creationId xmlns:a16="http://schemas.microsoft.com/office/drawing/2014/main" id="{978CD68F-DC4C-2D0E-3C02-5374712A75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8032" y="1321976"/>
            <a:ext cx="3830229" cy="4768944"/>
          </a:xfrm>
          <a:prstGeom prst="rect">
            <a:avLst/>
          </a:prstGeom>
        </p:spPr>
      </p:pic>
    </p:spTree>
    <p:extLst>
      <p:ext uri="{BB962C8B-B14F-4D97-AF65-F5344CB8AC3E}">
        <p14:creationId xmlns:p14="http://schemas.microsoft.com/office/powerpoint/2010/main" val="30358780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195532" y="178279"/>
            <a:ext cx="3180272" cy="653292"/>
          </a:xfrm>
        </p:spPr>
        <p:txBody>
          <a:bodyPr/>
          <a:lstStyle/>
          <a:p>
            <a:pPr algn="ctr"/>
            <a:r>
              <a:rPr lang="zh-CN" altLang="en-US" sz="3600" b="1" dirty="0"/>
              <a:t>释放动态内存</a:t>
            </a:r>
          </a:p>
        </p:txBody>
      </p:sp>
      <p:sp>
        <p:nvSpPr>
          <p:cNvPr id="6" name="文本框 5">
            <a:extLst>
              <a:ext uri="{FF2B5EF4-FFF2-40B4-BE49-F238E27FC236}">
                <a16:creationId xmlns:a16="http://schemas.microsoft.com/office/drawing/2014/main" id="{177884DE-81AB-5439-899D-D3D67BD5F111}"/>
              </a:ext>
            </a:extLst>
          </p:cNvPr>
          <p:cNvSpPr txBox="1"/>
          <p:nvPr/>
        </p:nvSpPr>
        <p:spPr>
          <a:xfrm>
            <a:off x="7426035" y="1930400"/>
            <a:ext cx="4498110"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该函数用来释放内存，</a:t>
            </a:r>
            <a:r>
              <a:rPr lang="en-US" altLang="zh-CN" dirty="0"/>
              <a:t>2</a:t>
            </a:r>
            <a:r>
              <a:rPr lang="zh-CN" altLang="en-US" dirty="0"/>
              <a:t>个参数，</a:t>
            </a:r>
            <a:r>
              <a:rPr lang="en-US" altLang="zh-CN" dirty="0"/>
              <a:t>pool</a:t>
            </a:r>
            <a:r>
              <a:rPr lang="zh-CN" altLang="en-US" dirty="0"/>
              <a:t>是内存池起始位置，</a:t>
            </a:r>
            <a:r>
              <a:rPr lang="en-US" altLang="zh-CN" dirty="0" err="1"/>
              <a:t>ptr</a:t>
            </a:r>
            <a:r>
              <a:rPr lang="zh-CN" altLang="en-US" dirty="0"/>
              <a:t>是需要释放的内存块的数据区的起始位置。</a:t>
            </a:r>
            <a:endParaRPr lang="en-US" altLang="zh-CN" dirty="0"/>
          </a:p>
        </p:txBody>
      </p:sp>
      <p:pic>
        <p:nvPicPr>
          <p:cNvPr id="4" name="图片 3">
            <a:extLst>
              <a:ext uri="{FF2B5EF4-FFF2-40B4-BE49-F238E27FC236}">
                <a16:creationId xmlns:a16="http://schemas.microsoft.com/office/drawing/2014/main" id="{A72C31F3-D177-3F8D-455D-1369C4D20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55" y="1737360"/>
            <a:ext cx="6535935" cy="3866699"/>
          </a:xfrm>
          <a:prstGeom prst="rect">
            <a:avLst/>
          </a:prstGeom>
        </p:spPr>
      </p:pic>
      <p:pic>
        <p:nvPicPr>
          <p:cNvPr id="9" name="图片 8">
            <a:extLst>
              <a:ext uri="{FF2B5EF4-FFF2-40B4-BE49-F238E27FC236}">
                <a16:creationId xmlns:a16="http://schemas.microsoft.com/office/drawing/2014/main" id="{B38A6950-5FF7-596B-9FDC-6D89E36AF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784" y="3121036"/>
            <a:ext cx="6081640" cy="1631073"/>
          </a:xfrm>
          <a:prstGeom prst="rect">
            <a:avLst/>
          </a:prstGeom>
        </p:spPr>
      </p:pic>
    </p:spTree>
    <p:extLst>
      <p:ext uri="{BB962C8B-B14F-4D97-AF65-F5344CB8AC3E}">
        <p14:creationId xmlns:p14="http://schemas.microsoft.com/office/powerpoint/2010/main" val="10695064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366887" y="86263"/>
            <a:ext cx="2982661" cy="677349"/>
          </a:xfrm>
        </p:spPr>
        <p:txBody>
          <a:bodyPr/>
          <a:lstStyle/>
          <a:p>
            <a:pPr algn="ctr"/>
            <a:r>
              <a:rPr lang="zh-CN" altLang="en-US" sz="3600" b="1" dirty="0"/>
              <a:t>释放动态内存</a:t>
            </a:r>
          </a:p>
        </p:txBody>
      </p:sp>
      <p:pic>
        <p:nvPicPr>
          <p:cNvPr id="4" name="图片 3">
            <a:extLst>
              <a:ext uri="{FF2B5EF4-FFF2-40B4-BE49-F238E27FC236}">
                <a16:creationId xmlns:a16="http://schemas.microsoft.com/office/drawing/2014/main" id="{D0276D13-67A1-9F1F-A3A8-5C73D4650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663" y="874947"/>
            <a:ext cx="4729299" cy="2956819"/>
          </a:xfrm>
          <a:prstGeom prst="rect">
            <a:avLst/>
          </a:prstGeom>
        </p:spPr>
      </p:pic>
      <p:pic>
        <p:nvPicPr>
          <p:cNvPr id="7" name="图片 6">
            <a:extLst>
              <a:ext uri="{FF2B5EF4-FFF2-40B4-BE49-F238E27FC236}">
                <a16:creationId xmlns:a16="http://schemas.microsoft.com/office/drawing/2014/main" id="{5A37023B-8DD0-E7E8-0F9F-F5015B339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663" y="3831766"/>
            <a:ext cx="4697771" cy="2510286"/>
          </a:xfrm>
          <a:prstGeom prst="rect">
            <a:avLst/>
          </a:prstGeom>
        </p:spPr>
      </p:pic>
      <p:pic>
        <p:nvPicPr>
          <p:cNvPr id="9" name="图片 8">
            <a:extLst>
              <a:ext uri="{FF2B5EF4-FFF2-40B4-BE49-F238E27FC236}">
                <a16:creationId xmlns:a16="http://schemas.microsoft.com/office/drawing/2014/main" id="{56C74BD7-AEB6-988B-30F0-09A57E38B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8698" y="840775"/>
            <a:ext cx="2264669" cy="5437643"/>
          </a:xfrm>
          <a:prstGeom prst="rect">
            <a:avLst/>
          </a:prstGeom>
        </p:spPr>
      </p:pic>
    </p:spTree>
    <p:extLst>
      <p:ext uri="{BB962C8B-B14F-4D97-AF65-F5344CB8AC3E}">
        <p14:creationId xmlns:p14="http://schemas.microsoft.com/office/powerpoint/2010/main" val="256807452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218535" y="130763"/>
            <a:ext cx="3904891" cy="884838"/>
          </a:xfrm>
        </p:spPr>
        <p:txBody>
          <a:bodyPr/>
          <a:lstStyle/>
          <a:p>
            <a:pPr algn="ctr"/>
            <a:r>
              <a:rPr lang="zh-CN" altLang="en-US" sz="3600" b="1" dirty="0"/>
              <a:t>重新申请动态内存</a:t>
            </a:r>
          </a:p>
        </p:txBody>
      </p:sp>
      <p:sp>
        <p:nvSpPr>
          <p:cNvPr id="6" name="文本框 5">
            <a:extLst>
              <a:ext uri="{FF2B5EF4-FFF2-40B4-BE49-F238E27FC236}">
                <a16:creationId xmlns:a16="http://schemas.microsoft.com/office/drawing/2014/main" id="{177884DE-81AB-5439-899D-D3D67BD5F111}"/>
              </a:ext>
            </a:extLst>
          </p:cNvPr>
          <p:cNvSpPr txBox="1"/>
          <p:nvPr/>
        </p:nvSpPr>
        <p:spPr>
          <a:xfrm>
            <a:off x="7426035" y="1930400"/>
            <a:ext cx="4498110" cy="2308324"/>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使用函数</a:t>
            </a:r>
            <a:r>
              <a:rPr lang="en-US" altLang="zh-CN" dirty="0" err="1"/>
              <a:t>LOS_MemRealloc</a:t>
            </a:r>
            <a:r>
              <a:rPr lang="zh-CN" altLang="en-US" dirty="0"/>
              <a:t>按指定大小</a:t>
            </a:r>
            <a:r>
              <a:rPr lang="en-US" altLang="zh-CN" dirty="0"/>
              <a:t>size</a:t>
            </a:r>
            <a:r>
              <a:rPr lang="zh-CN" altLang="en-US" dirty="0"/>
              <a:t>重新申请动态内存，并将原内存块内容拷贝到新内存块。如果新内存块申请成功则释放原内存块。</a:t>
            </a:r>
            <a:endParaRPr lang="en-US" altLang="zh-CN" dirty="0"/>
          </a:p>
          <a:p>
            <a:pPr marL="285750" indent="-285750">
              <a:buFont typeface="Wingdings" panose="05000000000000000000" pitchFamily="2" charset="2"/>
              <a:buChar char="l"/>
            </a:pPr>
            <a:r>
              <a:rPr lang="zh-CN" altLang="en-US" dirty="0"/>
              <a:t>需要</a:t>
            </a:r>
            <a:r>
              <a:rPr lang="en-US" altLang="zh-CN" dirty="0"/>
              <a:t>3</a:t>
            </a:r>
            <a:r>
              <a:rPr lang="zh-CN" altLang="en-US" dirty="0"/>
              <a:t>个参数，</a:t>
            </a:r>
            <a:r>
              <a:rPr lang="en-US" altLang="zh-CN" dirty="0"/>
              <a:t>pool</a:t>
            </a:r>
            <a:r>
              <a:rPr lang="zh-CN" altLang="en-US" dirty="0"/>
              <a:t>是内存池起始地址，</a:t>
            </a:r>
            <a:r>
              <a:rPr lang="en-US" altLang="zh-CN" dirty="0" err="1"/>
              <a:t>ptr</a:t>
            </a:r>
            <a:r>
              <a:rPr lang="zh-CN" altLang="en-US" dirty="0"/>
              <a:t>为原内存块的地址，</a:t>
            </a:r>
            <a:r>
              <a:rPr lang="en-US" altLang="zh-CN" dirty="0"/>
              <a:t>size</a:t>
            </a:r>
            <a:r>
              <a:rPr lang="zh-CN" altLang="en-US" dirty="0"/>
              <a:t>为重新申请内存的大小。返回值为新内存地址或</a:t>
            </a:r>
            <a:r>
              <a:rPr lang="en-US" altLang="zh-CN" dirty="0"/>
              <a:t>NULL</a:t>
            </a:r>
            <a:r>
              <a:rPr lang="zh-CN" altLang="en-US" dirty="0"/>
              <a:t>。</a:t>
            </a:r>
            <a:endParaRPr lang="en-US" altLang="zh-CN" dirty="0"/>
          </a:p>
        </p:txBody>
      </p:sp>
      <p:pic>
        <p:nvPicPr>
          <p:cNvPr id="5" name="图片 4">
            <a:extLst>
              <a:ext uri="{FF2B5EF4-FFF2-40B4-BE49-F238E27FC236}">
                <a16:creationId xmlns:a16="http://schemas.microsoft.com/office/drawing/2014/main" id="{58227E64-78F4-7E69-1F98-21DC78687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05" y="1351544"/>
            <a:ext cx="5582529" cy="2476181"/>
          </a:xfrm>
          <a:prstGeom prst="rect">
            <a:avLst/>
          </a:prstGeom>
        </p:spPr>
      </p:pic>
      <p:pic>
        <p:nvPicPr>
          <p:cNvPr id="3" name="图片 2">
            <a:extLst>
              <a:ext uri="{FF2B5EF4-FFF2-40B4-BE49-F238E27FC236}">
                <a16:creationId xmlns:a16="http://schemas.microsoft.com/office/drawing/2014/main" id="{210928E0-6278-9B39-6F77-E6C01E481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205" y="3827725"/>
            <a:ext cx="5500896" cy="2342936"/>
          </a:xfrm>
          <a:prstGeom prst="rect">
            <a:avLst/>
          </a:prstGeom>
        </p:spPr>
      </p:pic>
      <p:pic>
        <p:nvPicPr>
          <p:cNvPr id="4" name="图片 3">
            <a:extLst>
              <a:ext uri="{FF2B5EF4-FFF2-40B4-BE49-F238E27FC236}">
                <a16:creationId xmlns:a16="http://schemas.microsoft.com/office/drawing/2014/main" id="{F8AA70CB-5D1E-1AC4-99BD-08358AC60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2734" y="5410192"/>
            <a:ext cx="4732430" cy="914479"/>
          </a:xfrm>
          <a:prstGeom prst="rect">
            <a:avLst/>
          </a:prstGeom>
        </p:spPr>
      </p:pic>
    </p:spTree>
    <p:extLst>
      <p:ext uri="{BB962C8B-B14F-4D97-AF65-F5344CB8AC3E}">
        <p14:creationId xmlns:p14="http://schemas.microsoft.com/office/powerpoint/2010/main" val="23931308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9DA518-5881-AD00-8018-A5336B9AEE4B}"/>
              </a:ext>
            </a:extLst>
          </p:cNvPr>
          <p:cNvSpPr>
            <a:spLocks noGrp="1"/>
          </p:cNvSpPr>
          <p:nvPr>
            <p:ph type="title"/>
          </p:nvPr>
        </p:nvSpPr>
        <p:spPr>
          <a:xfrm>
            <a:off x="92015" y="115913"/>
            <a:ext cx="4301706" cy="727160"/>
          </a:xfrm>
        </p:spPr>
        <p:txBody>
          <a:bodyPr/>
          <a:lstStyle/>
          <a:p>
            <a:pPr algn="ctr"/>
            <a:r>
              <a:rPr lang="zh-CN" altLang="en-US" sz="3600" b="1" dirty="0"/>
              <a:t>重新申请动态内存</a:t>
            </a:r>
          </a:p>
        </p:txBody>
      </p:sp>
      <p:pic>
        <p:nvPicPr>
          <p:cNvPr id="3" name="图片 2">
            <a:extLst>
              <a:ext uri="{FF2B5EF4-FFF2-40B4-BE49-F238E27FC236}">
                <a16:creationId xmlns:a16="http://schemas.microsoft.com/office/drawing/2014/main" id="{6FD5015B-FCC2-E269-A9AE-573AAEA5B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19" y="1076417"/>
            <a:ext cx="5574718" cy="3000653"/>
          </a:xfrm>
          <a:prstGeom prst="rect">
            <a:avLst/>
          </a:prstGeom>
        </p:spPr>
      </p:pic>
      <p:pic>
        <p:nvPicPr>
          <p:cNvPr id="9" name="图片 8">
            <a:extLst>
              <a:ext uri="{FF2B5EF4-FFF2-40B4-BE49-F238E27FC236}">
                <a16:creationId xmlns:a16="http://schemas.microsoft.com/office/drawing/2014/main" id="{5DBA9B0E-2F84-5A98-54E8-98B654BDF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94" y="4077070"/>
            <a:ext cx="5574718" cy="2245091"/>
          </a:xfrm>
          <a:prstGeom prst="rect">
            <a:avLst/>
          </a:prstGeom>
        </p:spPr>
      </p:pic>
      <p:pic>
        <p:nvPicPr>
          <p:cNvPr id="11" name="图片 10">
            <a:extLst>
              <a:ext uri="{FF2B5EF4-FFF2-40B4-BE49-F238E27FC236}">
                <a16:creationId xmlns:a16="http://schemas.microsoft.com/office/drawing/2014/main" id="{21709474-A73F-3557-7872-AA0FCC2F7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6313" y="1279836"/>
            <a:ext cx="1865261" cy="4887157"/>
          </a:xfrm>
          <a:prstGeom prst="rect">
            <a:avLst/>
          </a:prstGeom>
        </p:spPr>
      </p:pic>
    </p:spTree>
    <p:extLst>
      <p:ext uri="{BB962C8B-B14F-4D97-AF65-F5344CB8AC3E}">
        <p14:creationId xmlns:p14="http://schemas.microsoft.com/office/powerpoint/2010/main" val="232055243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51AF98-D084-5D54-2C82-1F5F23D2BB34}"/>
              </a:ext>
            </a:extLst>
          </p:cNvPr>
          <p:cNvSpPr>
            <a:spLocks noGrp="1"/>
          </p:cNvSpPr>
          <p:nvPr>
            <p:ph type="title"/>
          </p:nvPr>
        </p:nvSpPr>
        <p:spPr>
          <a:xfrm>
            <a:off x="69010" y="120770"/>
            <a:ext cx="3697857" cy="785562"/>
          </a:xfrm>
        </p:spPr>
        <p:txBody>
          <a:bodyPr/>
          <a:lstStyle/>
          <a:p>
            <a:pPr algn="ctr"/>
            <a:r>
              <a:rPr lang="en-US" altLang="zh-CN" sz="3600" b="1" dirty="0"/>
              <a:t>TLSF</a:t>
            </a:r>
            <a:r>
              <a:rPr lang="zh-CN" altLang="en-US" sz="3600" b="1" dirty="0"/>
              <a:t>算法结构体</a:t>
            </a:r>
          </a:p>
        </p:txBody>
      </p:sp>
      <p:pic>
        <p:nvPicPr>
          <p:cNvPr id="5" name="内容占位符 4">
            <a:extLst>
              <a:ext uri="{FF2B5EF4-FFF2-40B4-BE49-F238E27FC236}">
                <a16:creationId xmlns:a16="http://schemas.microsoft.com/office/drawing/2014/main" id="{D26B20A1-28F0-A0B6-BF44-C874E9C8FC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809" y="1924765"/>
            <a:ext cx="7910245" cy="3528366"/>
          </a:xfrm>
        </p:spPr>
      </p:pic>
      <p:sp>
        <p:nvSpPr>
          <p:cNvPr id="6" name="文本框 5">
            <a:extLst>
              <a:ext uri="{FF2B5EF4-FFF2-40B4-BE49-F238E27FC236}">
                <a16:creationId xmlns:a16="http://schemas.microsoft.com/office/drawing/2014/main" id="{4B670515-AE46-4EED-57FB-7B900D1D2504}"/>
              </a:ext>
            </a:extLst>
          </p:cNvPr>
          <p:cNvSpPr txBox="1"/>
          <p:nvPr/>
        </p:nvSpPr>
        <p:spPr>
          <a:xfrm>
            <a:off x="8318376" y="2032985"/>
            <a:ext cx="3195961" cy="1477328"/>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中间的是第二级链表，第二级链表在第一级链表的基础上按照一定间隔线性分段。图中是分成</a:t>
            </a:r>
            <a:r>
              <a:rPr kumimoji="0" lang="en-US" altLang="zh-CN"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8</a:t>
            </a:r>
            <a:r>
              <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等份，每一等份也是</a:t>
            </a:r>
            <a:r>
              <a:rPr kumimoji="0" lang="en-US" altLang="zh-CN"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2</a:t>
            </a:r>
            <a:r>
              <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的倍数。</a:t>
            </a:r>
            <a:endParaRPr kumimoji="0" lang="en-US" altLang="zh-CN"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 name="文本框 3">
            <a:extLst>
              <a:ext uri="{FF2B5EF4-FFF2-40B4-BE49-F238E27FC236}">
                <a16:creationId xmlns:a16="http://schemas.microsoft.com/office/drawing/2014/main" id="{B7755D91-4135-98BA-C119-32B1C3CCA12D}"/>
              </a:ext>
            </a:extLst>
          </p:cNvPr>
          <p:cNvSpPr txBox="1"/>
          <p:nvPr/>
        </p:nvSpPr>
        <p:spPr>
          <a:xfrm>
            <a:off x="8318376" y="3429000"/>
            <a:ext cx="3195961"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也是用位图</a:t>
            </a:r>
            <a:r>
              <a:rPr kumimoji="0" lang="en-US" altLang="zh-CN" sz="1800" b="0" i="1"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a:t>
            </a:r>
            <a:r>
              <a:rPr kumimoji="0" lang="zh-CN" altLang="en-US" sz="1800" b="0" i="1"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二维数组</a:t>
            </a:r>
            <a:r>
              <a:rPr kumimoji="0" lang="en-US" altLang="zh-CN" sz="1800" b="0" i="1"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a:t>
            </a:r>
            <a:r>
              <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标识是否存在空闲内存块。存在空闲的标识为</a:t>
            </a:r>
            <a:r>
              <a:rPr kumimoji="0" lang="en-US" altLang="zh-CN"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1</a:t>
            </a:r>
            <a:r>
              <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，不存在即为</a:t>
            </a:r>
            <a:r>
              <a:rPr kumimoji="0" lang="en-US" altLang="zh-CN"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0</a:t>
            </a:r>
            <a:r>
              <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a:t>
            </a:r>
            <a:endParaRPr kumimoji="0" lang="en-US" altLang="zh-CN"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8" name="文本框 7">
            <a:extLst>
              <a:ext uri="{FF2B5EF4-FFF2-40B4-BE49-F238E27FC236}">
                <a16:creationId xmlns:a16="http://schemas.microsoft.com/office/drawing/2014/main" id="{6C968BF2-BAEE-2971-BEE3-DF33CD715F2C}"/>
              </a:ext>
            </a:extLst>
          </p:cNvPr>
          <p:cNvSpPr txBox="1"/>
          <p:nvPr/>
        </p:nvSpPr>
        <p:spPr>
          <a:xfrm>
            <a:off x="8282864" y="4629329"/>
            <a:ext cx="3195961" cy="120032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左边是空闲链表块，上面挂前两级位图标识都为</a:t>
            </a:r>
            <a:r>
              <a:rPr kumimoji="0" lang="en-US" altLang="zh-CN"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1</a:t>
            </a:r>
            <a:r>
              <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rPr>
              <a:t>的空闲内存块，块大小符合区间范围值。</a:t>
            </a:r>
            <a:endParaRPr kumimoji="0" lang="en-US" altLang="zh-CN"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6760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9B196-9339-ADD1-CF60-BE0E2AE8B815}"/>
              </a:ext>
            </a:extLst>
          </p:cNvPr>
          <p:cNvSpPr>
            <a:spLocks noGrp="1"/>
          </p:cNvSpPr>
          <p:nvPr>
            <p:ph type="title"/>
          </p:nvPr>
        </p:nvSpPr>
        <p:spPr>
          <a:xfrm>
            <a:off x="103517" y="155274"/>
            <a:ext cx="4583502" cy="526771"/>
          </a:xfrm>
        </p:spPr>
        <p:txBody>
          <a:bodyPr/>
          <a:lstStyle/>
          <a:p>
            <a:pPr algn="ctr"/>
            <a:r>
              <a:rPr lang="zh-CN" altLang="en-US" sz="3600" b="1" dirty="0"/>
              <a:t>鸿蒙系统的</a:t>
            </a:r>
            <a:r>
              <a:rPr lang="en-US" altLang="zh-CN" sz="3600" b="1" dirty="0"/>
              <a:t>TLSF</a:t>
            </a:r>
            <a:r>
              <a:rPr lang="zh-CN" altLang="en-US" sz="3600" b="1" dirty="0"/>
              <a:t>算法</a:t>
            </a:r>
          </a:p>
        </p:txBody>
      </p:sp>
      <p:pic>
        <p:nvPicPr>
          <p:cNvPr id="5" name="内容占位符 4">
            <a:extLst>
              <a:ext uri="{FF2B5EF4-FFF2-40B4-BE49-F238E27FC236}">
                <a16:creationId xmlns:a16="http://schemas.microsoft.com/office/drawing/2014/main" id="{D4C1E743-C04F-BE1C-29A9-33DA0E2317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5285" y="1827790"/>
            <a:ext cx="5854263" cy="4022725"/>
          </a:xfr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5549DDF-4340-4597-1CBD-EA1F2C9BE508}"/>
                  </a:ext>
                </a:extLst>
              </p:cNvPr>
              <p:cNvSpPr txBox="1"/>
              <p:nvPr/>
            </p:nvSpPr>
            <p:spPr>
              <a:xfrm>
                <a:off x="7269017" y="1985818"/>
                <a:ext cx="4747491" cy="43141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鸿蒙系统将内存块大小分为两个部分</a:t>
                </a:r>
                <a:r>
                  <a:rPr lang="en-US" altLang="zh-CN" dirty="0"/>
                  <a:t>:[4,127]</a:t>
                </a:r>
                <a:r>
                  <a:rPr lang="zh-CN" altLang="en-US" dirty="0"/>
                  <a:t>和</a:t>
                </a:r>
                <a:r>
                  <a:rPr lang="en-US" altLang="zh-CN" dirty="0"/>
                  <a:t>[</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7</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31</m:t>
                        </m:r>
                      </m:sup>
                    </m:sSup>
                    <m:r>
                      <a:rPr lang="en-US" altLang="zh-CN" b="0" i="1" smtClean="0">
                        <a:latin typeface="Cambria Math" panose="02040503050406030204" pitchFamily="18" charset="0"/>
                      </a:rPr>
                      <m:t>]</m:t>
                    </m:r>
                  </m:oMath>
                </a14:m>
                <a:r>
                  <a:rPr lang="zh-CN" altLang="en-US" dirty="0"/>
                  <a:t>如图。</a:t>
                </a:r>
                <a:endParaRPr lang="en-US" altLang="zh-CN" dirty="0"/>
              </a:p>
              <a:p>
                <a:pPr marL="285750" indent="-285750">
                  <a:buFont typeface="Wingdings" panose="05000000000000000000" pitchFamily="2" charset="2"/>
                  <a:buChar char="l"/>
                </a:pPr>
                <a:r>
                  <a:rPr lang="zh-CN" altLang="en-US" dirty="0"/>
                  <a:t>对于</a:t>
                </a:r>
                <a:r>
                  <a:rPr lang="en-US" altLang="zh-CN" dirty="0"/>
                  <a:t>[4,127]</a:t>
                </a:r>
                <a:r>
                  <a:rPr lang="zh-CN" altLang="en-US" dirty="0"/>
                  <a:t>分为</a:t>
                </a:r>
                <a:r>
                  <a:rPr lang="en-US" altLang="zh-CN" dirty="0"/>
                  <a:t>31</a:t>
                </a:r>
                <a:r>
                  <a:rPr lang="zh-CN" altLang="en-US" dirty="0"/>
                  <a:t>个小区间，每个区间对应内存块大小为</a:t>
                </a:r>
                <a:r>
                  <a:rPr lang="en-US" altLang="zh-CN" dirty="0"/>
                  <a:t>4</a:t>
                </a:r>
                <a:r>
                  <a:rPr lang="zh-CN" altLang="en-US" dirty="0"/>
                  <a:t>的倍数。与</a:t>
                </a:r>
                <a:r>
                  <a:rPr lang="en-US" altLang="zh-CN" dirty="0"/>
                  <a:t>TLSF</a:t>
                </a:r>
                <a:r>
                  <a:rPr lang="zh-CN" altLang="en-US" dirty="0"/>
                  <a:t>算法不同的是，这部分没有二级位图，且只有和</a:t>
                </a:r>
                <a:r>
                  <a:rPr lang="en-US" altLang="zh-CN" dirty="0"/>
                  <a:t>4</a:t>
                </a:r>
                <a:r>
                  <a:rPr lang="zh-CN" altLang="en-US" dirty="0"/>
                  <a:t>，</a:t>
                </a:r>
                <a:r>
                  <a:rPr lang="en-US" altLang="zh-CN" dirty="0"/>
                  <a:t>8</a:t>
                </a:r>
                <a:r>
                  <a:rPr lang="zh-CN" altLang="en-US" dirty="0"/>
                  <a:t>，</a:t>
                </a:r>
                <a:r>
                  <a:rPr lang="en-US" altLang="zh-CN" dirty="0"/>
                  <a:t>12</a:t>
                </a:r>
                <a:r>
                  <a:rPr lang="zh-CN" altLang="en-US" dirty="0"/>
                  <a:t>等级别相同的空闲内存块才能挂在上面。</a:t>
                </a:r>
                <a:r>
                  <a:rPr lang="en-US" altLang="zh-CN" dirty="0"/>
                  <a:t>[4,127]</a:t>
                </a:r>
                <a:r>
                  <a:rPr lang="zh-CN" altLang="en-US" dirty="0"/>
                  <a:t>使用一个</a:t>
                </a:r>
                <a:r>
                  <a:rPr lang="en-US" altLang="zh-CN" dirty="0"/>
                  <a:t>32</a:t>
                </a:r>
                <a:r>
                  <a:rPr lang="zh-CN" altLang="en-US" dirty="0"/>
                  <a:t>位无符号整数位图标记。这部分是小桶申请。</a:t>
                </a:r>
                <a:endParaRPr lang="en-US" altLang="zh-CN" dirty="0"/>
              </a:p>
              <a:p>
                <a:pPr marL="285750" indent="-285750">
                  <a:buFont typeface="Wingdings" panose="05000000000000000000" pitchFamily="2" charset="2"/>
                  <a:buChar char="l"/>
                </a:pPr>
                <a:r>
                  <a:rPr lang="zh-CN" altLang="en-US" dirty="0"/>
                  <a:t>大于</a:t>
                </a:r>
                <a:r>
                  <a:rPr lang="en-US" altLang="zh-CN" dirty="0"/>
                  <a:t>127</a:t>
                </a:r>
                <a:r>
                  <a:rPr lang="zh-CN" altLang="en-US" dirty="0"/>
                  <a:t>的空闲内存块按照</a:t>
                </a:r>
                <a:r>
                  <a:rPr lang="en-US" altLang="zh-CN" dirty="0"/>
                  <a:t>2</a:t>
                </a:r>
                <a:r>
                  <a:rPr lang="zh-CN" altLang="en-US" dirty="0"/>
                  <a:t>的次幂区间大小进行空闲链表管理。这部分和</a:t>
                </a:r>
                <a:r>
                  <a:rPr lang="en-US" altLang="zh-CN" dirty="0"/>
                  <a:t>TLSF</a:t>
                </a:r>
                <a:r>
                  <a:rPr lang="zh-CN" altLang="en-US" dirty="0"/>
                  <a:t>算法一样。称为大桶申请。占用</a:t>
                </a:r>
                <a:r>
                  <a:rPr lang="en-US" altLang="zh-CN" dirty="0"/>
                  <a:t>6</a:t>
                </a:r>
                <a:r>
                  <a:rPr lang="zh-CN" altLang="en-US" dirty="0"/>
                  <a:t>个</a:t>
                </a:r>
                <a:r>
                  <a:rPr lang="en-US" altLang="zh-CN" dirty="0"/>
                  <a:t>unit32</a:t>
                </a:r>
                <a:r>
                  <a:rPr lang="zh-CN" altLang="en-US" dirty="0"/>
                  <a:t>整形变量，即</a:t>
                </a:r>
                <a:r>
                  <a:rPr lang="en-US" altLang="zh-CN" dirty="0"/>
                  <a:t>32</a:t>
                </a:r>
                <a:r>
                  <a:rPr lang="zh-CN" altLang="en-US" dirty="0"/>
                  <a:t>*</a:t>
                </a:r>
                <a:r>
                  <a:rPr lang="en-US" altLang="zh-CN" dirty="0"/>
                  <a:t>6=192=24</a:t>
                </a:r>
                <a:r>
                  <a:rPr lang="zh-CN" altLang="en-US" dirty="0"/>
                  <a:t>*</a:t>
                </a:r>
                <a:r>
                  <a:rPr lang="en-US" altLang="zh-CN" dirty="0"/>
                  <a:t>8.</a:t>
                </a:r>
                <a:r>
                  <a:rPr lang="zh-CN" altLang="en-US" dirty="0"/>
                  <a:t>分为</a:t>
                </a:r>
                <a:r>
                  <a:rPr lang="en-US" altLang="zh-CN" dirty="0"/>
                  <a:t>24</a:t>
                </a:r>
                <a:r>
                  <a:rPr lang="zh-CN" altLang="en-US" dirty="0"/>
                  <a:t>个区间，每个区间</a:t>
                </a:r>
                <a:r>
                  <a:rPr lang="en-US" altLang="zh-CN" dirty="0"/>
                  <a:t>8</a:t>
                </a:r>
                <a:r>
                  <a:rPr lang="zh-CN" altLang="en-US" dirty="0"/>
                  <a:t>等份。最大的区间为</a:t>
                </a:r>
                <a:r>
                  <a:rPr lang="en-US" altLang="zh-CN" dirty="0"/>
                  <a:t>[</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30</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31</m:t>
                        </m:r>
                      </m:sup>
                    </m:sSup>
                    <m:r>
                      <a:rPr lang="en-US" altLang="zh-CN" b="0" i="1" smtClean="0">
                        <a:latin typeface="Cambria Math" panose="02040503050406030204" pitchFamily="18" charset="0"/>
                      </a:rPr>
                      <m:t>−1]</m:t>
                    </m:r>
                  </m:oMath>
                </a14:m>
                <a:r>
                  <a:rPr lang="en-US" altLang="zh-CN" dirty="0"/>
                  <a:t>,</a:t>
                </a:r>
                <a:r>
                  <a:rPr lang="zh-CN" altLang="en-US" dirty="0"/>
                  <a:t>分成每份</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27</m:t>
                        </m:r>
                      </m:sup>
                    </m:sSup>
                  </m:oMath>
                </a14:m>
                <a:r>
                  <a:rPr lang="zh-CN" altLang="en-US" dirty="0"/>
                  <a:t>大小的</a:t>
                </a:r>
                <a:r>
                  <a:rPr lang="en-US" altLang="zh-CN" dirty="0"/>
                  <a:t>8</a:t>
                </a:r>
                <a:r>
                  <a:rPr lang="zh-CN" altLang="en-US" dirty="0"/>
                  <a:t>份。</a:t>
                </a:r>
                <a:endParaRPr lang="en-US" altLang="zh-CN" dirty="0"/>
              </a:p>
              <a:p>
                <a:pPr marL="285750" indent="-285750">
                  <a:buFont typeface="Wingdings" panose="05000000000000000000" pitchFamily="2" charset="2"/>
                  <a:buChar char="l"/>
                </a:pPr>
                <a:endParaRPr lang="zh-CN" altLang="en-US" dirty="0"/>
              </a:p>
            </p:txBody>
          </p:sp>
        </mc:Choice>
        <mc:Fallback xmlns="">
          <p:sp>
            <p:nvSpPr>
              <p:cNvPr id="6" name="文本框 5">
                <a:extLst>
                  <a:ext uri="{FF2B5EF4-FFF2-40B4-BE49-F238E27FC236}">
                    <a16:creationId xmlns:a16="http://schemas.microsoft.com/office/drawing/2014/main" id="{05549DDF-4340-4597-1CBD-EA1F2C9BE508}"/>
                  </a:ext>
                </a:extLst>
              </p:cNvPr>
              <p:cNvSpPr txBox="1">
                <a:spLocks noRot="1" noChangeAspect="1" noMove="1" noResize="1" noEditPoints="1" noAdjustHandles="1" noChangeArrowheads="1" noChangeShapeType="1" noTextEdit="1"/>
              </p:cNvSpPr>
              <p:nvPr/>
            </p:nvSpPr>
            <p:spPr>
              <a:xfrm>
                <a:off x="7269017" y="1985818"/>
                <a:ext cx="4747491" cy="4314130"/>
              </a:xfrm>
              <a:prstGeom prst="rect">
                <a:avLst/>
              </a:prstGeom>
              <a:blipFill>
                <a:blip r:embed="rId3"/>
                <a:stretch>
                  <a:fillRect l="-770" t="-849" r="-6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9057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0E43A-6276-472B-14E5-7428675C0605}"/>
              </a:ext>
            </a:extLst>
          </p:cNvPr>
          <p:cNvSpPr>
            <a:spLocks noGrp="1"/>
          </p:cNvSpPr>
          <p:nvPr>
            <p:ph type="title"/>
          </p:nvPr>
        </p:nvSpPr>
        <p:spPr>
          <a:xfrm>
            <a:off x="1066800" y="1978243"/>
            <a:ext cx="10058400" cy="1450757"/>
          </a:xfrm>
        </p:spPr>
        <p:txBody>
          <a:bodyPr/>
          <a:lstStyle/>
          <a:p>
            <a:pPr algn="ctr"/>
            <a:r>
              <a:rPr lang="zh-CN" altLang="en-US" sz="4800" b="1" dirty="0"/>
              <a:t>动态内存结构体</a:t>
            </a:r>
            <a:br>
              <a:rPr lang="en-US" altLang="zh-CN" sz="4800" dirty="0"/>
            </a:br>
            <a:endParaRPr lang="zh-CN" altLang="en-US" dirty="0"/>
          </a:p>
        </p:txBody>
      </p:sp>
    </p:spTree>
    <p:extLst>
      <p:ext uri="{BB962C8B-B14F-4D97-AF65-F5344CB8AC3E}">
        <p14:creationId xmlns:p14="http://schemas.microsoft.com/office/powerpoint/2010/main" val="334356990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E717D2-00BB-91A1-583E-9D4A4450B182}"/>
              </a:ext>
            </a:extLst>
          </p:cNvPr>
          <p:cNvSpPr>
            <a:spLocks noGrp="1"/>
          </p:cNvSpPr>
          <p:nvPr>
            <p:ph type="title"/>
          </p:nvPr>
        </p:nvSpPr>
        <p:spPr>
          <a:xfrm>
            <a:off x="80512" y="138023"/>
            <a:ext cx="3945147" cy="572778"/>
          </a:xfrm>
        </p:spPr>
        <p:txBody>
          <a:bodyPr/>
          <a:lstStyle/>
          <a:p>
            <a:pPr algn="ctr"/>
            <a:r>
              <a:rPr lang="zh-CN" altLang="en-US" sz="3600" b="1" dirty="0"/>
              <a:t>动态内存结构体</a:t>
            </a:r>
          </a:p>
        </p:txBody>
      </p:sp>
      <p:pic>
        <p:nvPicPr>
          <p:cNvPr id="5" name="内容占位符 4">
            <a:extLst>
              <a:ext uri="{FF2B5EF4-FFF2-40B4-BE49-F238E27FC236}">
                <a16:creationId xmlns:a16="http://schemas.microsoft.com/office/drawing/2014/main" id="{5B85E3EF-4C19-9116-5360-3F3BE0BA43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8413" y="1905727"/>
            <a:ext cx="8695173" cy="2814056"/>
          </a:xfrm>
        </p:spPr>
      </p:pic>
      <p:sp>
        <p:nvSpPr>
          <p:cNvPr id="6" name="文本框 5">
            <a:extLst>
              <a:ext uri="{FF2B5EF4-FFF2-40B4-BE49-F238E27FC236}">
                <a16:creationId xmlns:a16="http://schemas.microsoft.com/office/drawing/2014/main" id="{4B6182ED-120A-F756-927E-AC1EFC46FCE5}"/>
              </a:ext>
            </a:extLst>
          </p:cNvPr>
          <p:cNvSpPr txBox="1"/>
          <p:nvPr/>
        </p:nvSpPr>
        <p:spPr>
          <a:xfrm>
            <a:off x="1748413" y="4978400"/>
            <a:ext cx="8695173" cy="369332"/>
          </a:xfrm>
          <a:prstGeom prst="rect">
            <a:avLst/>
          </a:prstGeom>
          <a:noFill/>
        </p:spPr>
        <p:txBody>
          <a:bodyPr wrap="square" rtlCol="0">
            <a:spAutoFit/>
          </a:bodyPr>
          <a:lstStyle/>
          <a:p>
            <a:pPr marL="285750" indent="-285750">
              <a:buFont typeface="Wingdings" panose="05000000000000000000" pitchFamily="2" charset="2"/>
              <a:buChar char="l"/>
            </a:pPr>
            <a:r>
              <a:rPr lang="zh-CN" altLang="en-US"/>
              <a:t>这张图是动态内存结构体的核心。我们对其拆分然后逐一讲解。</a:t>
            </a:r>
          </a:p>
        </p:txBody>
      </p:sp>
    </p:spTree>
    <p:extLst>
      <p:ext uri="{BB962C8B-B14F-4D97-AF65-F5344CB8AC3E}">
        <p14:creationId xmlns:p14="http://schemas.microsoft.com/office/powerpoint/2010/main" val="419866119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193B7-C27E-50AC-5AEC-295E45E06743}"/>
              </a:ext>
            </a:extLst>
          </p:cNvPr>
          <p:cNvSpPr>
            <a:spLocks noGrp="1"/>
          </p:cNvSpPr>
          <p:nvPr>
            <p:ph type="title"/>
          </p:nvPr>
        </p:nvSpPr>
        <p:spPr>
          <a:xfrm>
            <a:off x="218536" y="57510"/>
            <a:ext cx="3957502" cy="670543"/>
          </a:xfrm>
        </p:spPr>
        <p:txBody>
          <a:bodyPr/>
          <a:lstStyle/>
          <a:p>
            <a:pPr algn="ctr"/>
            <a:r>
              <a:rPr lang="zh-CN" altLang="en-US" sz="3600" b="1" dirty="0"/>
              <a:t>内存池信息结构体</a:t>
            </a:r>
          </a:p>
        </p:txBody>
      </p:sp>
      <p:pic>
        <p:nvPicPr>
          <p:cNvPr id="5" name="内容占位符 4">
            <a:extLst>
              <a:ext uri="{FF2B5EF4-FFF2-40B4-BE49-F238E27FC236}">
                <a16:creationId xmlns:a16="http://schemas.microsoft.com/office/drawing/2014/main" id="{3FC61D44-132B-D6B2-72C1-70C054D722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375" y="1818554"/>
            <a:ext cx="6825611" cy="4022725"/>
          </a:xfrm>
        </p:spPr>
      </p:pic>
      <p:sp>
        <p:nvSpPr>
          <p:cNvPr id="7" name="文本框 6">
            <a:extLst>
              <a:ext uri="{FF2B5EF4-FFF2-40B4-BE49-F238E27FC236}">
                <a16:creationId xmlns:a16="http://schemas.microsoft.com/office/drawing/2014/main" id="{C6C6AF39-DF4E-CC00-67F5-FBB3DB33040A}"/>
              </a:ext>
            </a:extLst>
          </p:cNvPr>
          <p:cNvSpPr txBox="1"/>
          <p:nvPr/>
        </p:nvSpPr>
        <p:spPr>
          <a:xfrm>
            <a:off x="7897091" y="1967345"/>
            <a:ext cx="3362036" cy="341632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先看内存池信息结构体，即</a:t>
            </a:r>
            <a:r>
              <a:rPr lang="en-US" altLang="zh-CN" dirty="0" err="1"/>
              <a:t>OsMemPoolInfo</a:t>
            </a:r>
            <a:r>
              <a:rPr lang="zh-CN" altLang="en-US" dirty="0"/>
              <a:t>。</a:t>
            </a:r>
            <a:endParaRPr lang="en-US" altLang="zh-CN" dirty="0"/>
          </a:p>
          <a:p>
            <a:pPr marL="285750" indent="-285750">
              <a:buFont typeface="Wingdings" panose="05000000000000000000" pitchFamily="2" charset="2"/>
              <a:buChar char="l"/>
            </a:pPr>
            <a:r>
              <a:rPr lang="en-US" altLang="zh-CN" dirty="0"/>
              <a:t>pool</a:t>
            </a:r>
            <a:r>
              <a:rPr lang="zh-CN" altLang="en-US" dirty="0"/>
              <a:t>是内存池第一个位置，存放内存池起始的虚拟地址。</a:t>
            </a:r>
            <a:endParaRPr lang="en-US" altLang="zh-CN" dirty="0"/>
          </a:p>
          <a:p>
            <a:pPr marL="285750" indent="-285750">
              <a:buFont typeface="Wingdings" panose="05000000000000000000" pitchFamily="2" charset="2"/>
              <a:buChar char="l"/>
            </a:pPr>
            <a:r>
              <a:rPr lang="en-US" altLang="zh-CN" dirty="0" err="1"/>
              <a:t>totalSize</a:t>
            </a:r>
            <a:r>
              <a:rPr lang="zh-CN" altLang="en-US" dirty="0"/>
              <a:t>是整个内存池的大小。</a:t>
            </a:r>
            <a:endParaRPr lang="en-US" altLang="zh-CN" dirty="0"/>
          </a:p>
          <a:p>
            <a:pPr marL="285750" indent="-285750">
              <a:buFont typeface="Wingdings" panose="05000000000000000000" pitchFamily="2" charset="2"/>
              <a:buChar char="l"/>
            </a:pPr>
            <a:r>
              <a:rPr lang="en-US" altLang="zh-CN" dirty="0" err="1"/>
              <a:t>attr</a:t>
            </a:r>
            <a:r>
              <a:rPr lang="zh-CN" altLang="en-US" dirty="0"/>
              <a:t>表示该内存池是否可以扩展。</a:t>
            </a:r>
            <a:endParaRPr lang="en-US" altLang="zh-CN" dirty="0"/>
          </a:p>
          <a:p>
            <a:pPr marL="285750" indent="-285750">
              <a:buFont typeface="Wingdings" panose="05000000000000000000" pitchFamily="2" charset="2"/>
              <a:buChar char="l"/>
            </a:pPr>
            <a:r>
              <a:rPr lang="en-US" altLang="zh-CN" dirty="0"/>
              <a:t>waterline</a:t>
            </a:r>
            <a:r>
              <a:rPr lang="zh-CN" altLang="en-US" dirty="0"/>
              <a:t>表示内存池的内存警戒线。与现实生活的水位警戒线类似。</a:t>
            </a:r>
            <a:endParaRPr lang="en-US" altLang="zh-CN" dirty="0"/>
          </a:p>
          <a:p>
            <a:pPr marL="285750" indent="-285750">
              <a:buFont typeface="Wingdings" panose="05000000000000000000" pitchFamily="2" charset="2"/>
              <a:buChar char="l"/>
            </a:pPr>
            <a:r>
              <a:rPr lang="en-US" altLang="zh-CN" dirty="0" err="1"/>
              <a:t>curUsedSize</a:t>
            </a:r>
            <a:r>
              <a:rPr lang="zh-CN" altLang="en-US" dirty="0"/>
              <a:t>表示所有已使用内存的大小。</a:t>
            </a:r>
          </a:p>
        </p:txBody>
      </p:sp>
    </p:spTree>
    <p:extLst>
      <p:ext uri="{BB962C8B-B14F-4D97-AF65-F5344CB8AC3E}">
        <p14:creationId xmlns:p14="http://schemas.microsoft.com/office/powerpoint/2010/main" val="196639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1863</TotalTime>
  <Words>2438</Words>
  <Application>Microsoft Office PowerPoint</Application>
  <PresentationFormat>宽屏</PresentationFormat>
  <Paragraphs>155</Paragraphs>
  <Slides>46</Slides>
  <Notes>2</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46</vt:i4>
      </vt:variant>
    </vt:vector>
  </HeadingPairs>
  <TitlesOfParts>
    <vt:vector size="63" baseType="lpstr">
      <vt:lpstr>OPPOSans B</vt:lpstr>
      <vt:lpstr>OPPOSans-S</vt:lpstr>
      <vt:lpstr>等线</vt:lpstr>
      <vt:lpstr>宋体</vt:lpstr>
      <vt:lpstr>微软雅黑</vt:lpstr>
      <vt:lpstr>Arial</vt:lpstr>
      <vt:lpstr>Arial Black</vt:lpstr>
      <vt:lpstr>Broadway</vt:lpstr>
      <vt:lpstr>Calibri</vt:lpstr>
      <vt:lpstr>Cambria Math</vt:lpstr>
      <vt:lpstr>Wingdings</vt:lpstr>
      <vt:lpstr>Office 主题​​</vt:lpstr>
      <vt:lpstr>1_Office 主题​​</vt:lpstr>
      <vt:lpstr>2_Office 主题​​</vt:lpstr>
      <vt:lpstr>3_Office 主题​​</vt:lpstr>
      <vt:lpstr>4_Office 主题​​</vt:lpstr>
      <vt:lpstr>5_Office 主题​​</vt:lpstr>
      <vt:lpstr>动态内存管理代码分析 </vt:lpstr>
      <vt:lpstr>PowerPoint 演示文稿</vt:lpstr>
      <vt:lpstr>TLSF算法</vt:lpstr>
      <vt:lpstr>TLSF算法结构体</vt:lpstr>
      <vt:lpstr>TLSF算法结构体</vt:lpstr>
      <vt:lpstr>鸿蒙系统的TLSF算法</vt:lpstr>
      <vt:lpstr>动态内存结构体 </vt:lpstr>
      <vt:lpstr>动态内存结构体</vt:lpstr>
      <vt:lpstr>内存池信息结构体</vt:lpstr>
      <vt:lpstr>内存池头信息结构体</vt:lpstr>
      <vt:lpstr>空闲节点结构体</vt:lpstr>
      <vt:lpstr>内存池节点结构体</vt:lpstr>
      <vt:lpstr>prev实现内存块分离合并</vt:lpstr>
      <vt:lpstr>next实现内存池的扩展</vt:lpstr>
      <vt:lpstr>内存池节点结构体</vt:lpstr>
      <vt:lpstr>动态内存结构体</vt:lpstr>
      <vt:lpstr>常用宏定义</vt:lpstr>
      <vt:lpstr>常用宏定义</vt:lpstr>
      <vt:lpstr>常用宏定义</vt:lpstr>
      <vt:lpstr>动态内存常用操作</vt:lpstr>
      <vt:lpstr>获取一级位图</vt:lpstr>
      <vt:lpstr>获取二级位图</vt:lpstr>
      <vt:lpstr>合并节点函数</vt:lpstr>
      <vt:lpstr>合并节点函数</vt:lpstr>
      <vt:lpstr>分割节点函数</vt:lpstr>
      <vt:lpstr>分割节点函数</vt:lpstr>
      <vt:lpstr>重新申请更小内存</vt:lpstr>
      <vt:lpstr>重新申请更大内存</vt:lpstr>
      <vt:lpstr>空闲链表常用操作</vt:lpstr>
      <vt:lpstr>空闲链表常用操作</vt:lpstr>
      <vt:lpstr>空闲链表常用操作</vt:lpstr>
      <vt:lpstr>空闲链表常用操作</vt:lpstr>
      <vt:lpstr>空闲节点常用操作</vt:lpstr>
      <vt:lpstr>空闲节点常用操作</vt:lpstr>
      <vt:lpstr>空闲节点常用操作</vt:lpstr>
      <vt:lpstr>空闲节点常用操作</vt:lpstr>
      <vt:lpstr>动态内存分配常用操作</vt:lpstr>
      <vt:lpstr>内存池初始化</vt:lpstr>
      <vt:lpstr>内存池初始化</vt:lpstr>
      <vt:lpstr>申请动态内存</vt:lpstr>
      <vt:lpstr>申请动态内存</vt:lpstr>
      <vt:lpstr>释放动态内存</vt:lpstr>
      <vt:lpstr>释放动态内存</vt:lpstr>
      <vt:lpstr>重新申请动态内存</vt:lpstr>
      <vt:lpstr>重新申请动态内存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龚 普阳</dc:creator>
  <cp:lastModifiedBy>qinan tang</cp:lastModifiedBy>
  <cp:revision>11</cp:revision>
  <dcterms:created xsi:type="dcterms:W3CDTF">2023-01-07T09:24:11Z</dcterms:created>
  <dcterms:modified xsi:type="dcterms:W3CDTF">2023-06-02T15:13:03Z</dcterms:modified>
</cp:coreProperties>
</file>